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21" r:id="rId2"/>
    <p:sldId id="256" r:id="rId3"/>
    <p:sldId id="300" r:id="rId4"/>
    <p:sldId id="259" r:id="rId5"/>
    <p:sldId id="260" r:id="rId6"/>
    <p:sldId id="261" r:id="rId7"/>
    <p:sldId id="262" r:id="rId8"/>
    <p:sldId id="264" r:id="rId9"/>
    <p:sldId id="265" r:id="rId10"/>
    <p:sldId id="267" r:id="rId11"/>
    <p:sldId id="320" r:id="rId12"/>
    <p:sldId id="311" r:id="rId13"/>
    <p:sldId id="312" r:id="rId14"/>
    <p:sldId id="313" r:id="rId15"/>
    <p:sldId id="314" r:id="rId16"/>
    <p:sldId id="316" r:id="rId17"/>
    <p:sldId id="317" r:id="rId18"/>
    <p:sldId id="318" r:id="rId19"/>
    <p:sldId id="323" r:id="rId20"/>
    <p:sldId id="322"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16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1161A5-99CB-495E-B2C9-57BACAA7E590}" type="datetimeFigureOut">
              <a:rPr lang="tr-TR" smtClean="0"/>
              <a:t>3.04.2024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CC091-136A-471E-9CD1-B643496470CA}" type="slidenum">
              <a:rPr lang="tr-TR" smtClean="0"/>
              <a:t>‹#›</a:t>
            </a:fld>
            <a:endParaRPr lang="tr-TR"/>
          </a:p>
        </p:txBody>
      </p:sp>
    </p:spTree>
    <p:extLst>
      <p:ext uri="{BB962C8B-B14F-4D97-AF65-F5344CB8AC3E}">
        <p14:creationId xmlns:p14="http://schemas.microsoft.com/office/powerpoint/2010/main" val="4098938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83F28A87-F02A-EE82-7271-F9C73B5CDE5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E6DDA7-53BC-4B4F-ACCC-163510CCE2AB}" type="slidenum">
              <a:rPr lang="tr-TR" altLang="tr-TR"/>
              <a:pPr>
                <a:spcBef>
                  <a:spcPct val="0"/>
                </a:spcBef>
              </a:pPr>
              <a:t>3</a:t>
            </a:fld>
            <a:endParaRPr lang="tr-TR" altLang="tr-TR"/>
          </a:p>
        </p:txBody>
      </p:sp>
      <p:sp>
        <p:nvSpPr>
          <p:cNvPr id="10243" name="Rectangle 2">
            <a:extLst>
              <a:ext uri="{FF2B5EF4-FFF2-40B4-BE49-F238E27FC236}">
                <a16:creationId xmlns:a16="http://schemas.microsoft.com/office/drawing/2014/main" id="{817F86D9-1C7D-49BD-9419-7AB917D2BA20}"/>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0412CA33-DC8B-09BF-E7DD-DF3C9B9D1FB3}"/>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34E1F09-A73E-8271-84AE-AA92004D5ECC}"/>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BFA6B8-D3AD-4294-A93E-7AFBB5F7091C}" type="slidenum">
              <a:rPr lang="tr-TR" altLang="tr-TR"/>
              <a:pPr>
                <a:spcBef>
                  <a:spcPct val="0"/>
                </a:spcBef>
              </a:pPr>
              <a:t>12</a:t>
            </a:fld>
            <a:endParaRPr lang="tr-TR" altLang="tr-TR"/>
          </a:p>
        </p:txBody>
      </p:sp>
      <p:sp>
        <p:nvSpPr>
          <p:cNvPr id="45059" name="Rectangle 2">
            <a:extLst>
              <a:ext uri="{FF2B5EF4-FFF2-40B4-BE49-F238E27FC236}">
                <a16:creationId xmlns:a16="http://schemas.microsoft.com/office/drawing/2014/main" id="{DB6A6C8A-E908-E23C-353D-846EA9C394CE}"/>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CDD24514-95D2-CCBF-E560-E515B561AEEB}"/>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25C6E56F-6A30-F358-EE59-3243028FB945}"/>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A04496-E76A-45EC-98D2-2692F5E1593C}" type="slidenum">
              <a:rPr lang="tr-TR" altLang="tr-TR"/>
              <a:pPr>
                <a:spcBef>
                  <a:spcPct val="0"/>
                </a:spcBef>
              </a:pPr>
              <a:t>13</a:t>
            </a:fld>
            <a:endParaRPr lang="tr-TR" altLang="tr-TR"/>
          </a:p>
        </p:txBody>
      </p:sp>
      <p:sp>
        <p:nvSpPr>
          <p:cNvPr id="47107" name="Rectangle 2">
            <a:extLst>
              <a:ext uri="{FF2B5EF4-FFF2-40B4-BE49-F238E27FC236}">
                <a16:creationId xmlns:a16="http://schemas.microsoft.com/office/drawing/2014/main" id="{218B27CD-36B9-3D2D-1B5A-39B7D67B9E69}"/>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BCF4FC15-8130-BC5E-1DED-B135B0E35CDB}"/>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7547134B-37DB-CA18-AC34-2022EE144FC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F66F7A-C546-40E1-A0FE-B942F5B11342}" type="slidenum">
              <a:rPr lang="tr-TR" altLang="tr-TR"/>
              <a:pPr>
                <a:spcBef>
                  <a:spcPct val="0"/>
                </a:spcBef>
              </a:pPr>
              <a:t>14</a:t>
            </a:fld>
            <a:endParaRPr lang="tr-TR" altLang="tr-TR"/>
          </a:p>
        </p:txBody>
      </p:sp>
      <p:sp>
        <p:nvSpPr>
          <p:cNvPr id="49155" name="Rectangle 2">
            <a:extLst>
              <a:ext uri="{FF2B5EF4-FFF2-40B4-BE49-F238E27FC236}">
                <a16:creationId xmlns:a16="http://schemas.microsoft.com/office/drawing/2014/main" id="{A005DB45-CB0A-4AB1-4CB8-6EC7A3F25ADC}"/>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553EBAB0-8E3A-4444-A0AD-4EB05EEA3D53}"/>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DD91866B-CCD0-0111-0ECB-DA04E4D26E2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BD5EC7-4FF4-499B-B214-BF471A23C2F7}" type="slidenum">
              <a:rPr lang="tr-TR" altLang="tr-TR"/>
              <a:pPr>
                <a:spcBef>
                  <a:spcPct val="0"/>
                </a:spcBef>
              </a:pPr>
              <a:t>15</a:t>
            </a:fld>
            <a:endParaRPr lang="tr-TR" altLang="tr-TR"/>
          </a:p>
        </p:txBody>
      </p:sp>
      <p:sp>
        <p:nvSpPr>
          <p:cNvPr id="51203" name="Rectangle 2">
            <a:extLst>
              <a:ext uri="{FF2B5EF4-FFF2-40B4-BE49-F238E27FC236}">
                <a16:creationId xmlns:a16="http://schemas.microsoft.com/office/drawing/2014/main" id="{A2C7A86B-FCB8-C90E-D68E-3EDE89A4A081}"/>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B242351A-E038-CEA9-F759-DC2B5D4D1D78}"/>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3C694C05-0755-CEF9-4A20-4A6B4BAA4D4B}"/>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F2F860-2901-4A76-8400-042C1402FE61}" type="slidenum">
              <a:rPr lang="tr-TR" altLang="tr-TR"/>
              <a:pPr>
                <a:spcBef>
                  <a:spcPct val="0"/>
                </a:spcBef>
              </a:pPr>
              <a:t>16</a:t>
            </a:fld>
            <a:endParaRPr lang="tr-TR" altLang="tr-TR"/>
          </a:p>
        </p:txBody>
      </p:sp>
      <p:sp>
        <p:nvSpPr>
          <p:cNvPr id="53251" name="Rectangle 2">
            <a:extLst>
              <a:ext uri="{FF2B5EF4-FFF2-40B4-BE49-F238E27FC236}">
                <a16:creationId xmlns:a16="http://schemas.microsoft.com/office/drawing/2014/main" id="{D1D48536-8BC8-056E-8D29-0B41D586387D}"/>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15AE986C-C8FE-E2D8-4849-0ACEE52FB2CC}"/>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C62A0C23-F0F4-CFEF-F32C-A37C45E066B3}"/>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CC208C-A0ED-410B-B268-72F5FC1311F7}" type="slidenum">
              <a:rPr lang="tr-TR" altLang="tr-TR"/>
              <a:pPr>
                <a:spcBef>
                  <a:spcPct val="0"/>
                </a:spcBef>
              </a:pPr>
              <a:t>17</a:t>
            </a:fld>
            <a:endParaRPr lang="tr-TR" altLang="tr-TR"/>
          </a:p>
        </p:txBody>
      </p:sp>
      <p:sp>
        <p:nvSpPr>
          <p:cNvPr id="55299" name="Rectangle 2">
            <a:extLst>
              <a:ext uri="{FF2B5EF4-FFF2-40B4-BE49-F238E27FC236}">
                <a16:creationId xmlns:a16="http://schemas.microsoft.com/office/drawing/2014/main" id="{6E400269-DAEE-B9DA-88F2-9BB5B5407442}"/>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D47F8FF6-486A-FBEC-5131-DEF2D0DDF596}"/>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F31A32FF-F81B-30EC-B455-CF56296EBA17}"/>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0524419-4169-41FE-B7F8-41A325C5336B}" type="slidenum">
              <a:rPr lang="tr-TR" altLang="tr-TR"/>
              <a:pPr>
                <a:spcBef>
                  <a:spcPct val="0"/>
                </a:spcBef>
              </a:pPr>
              <a:t>4</a:t>
            </a:fld>
            <a:endParaRPr lang="tr-TR" altLang="tr-TR"/>
          </a:p>
        </p:txBody>
      </p:sp>
      <p:sp>
        <p:nvSpPr>
          <p:cNvPr id="12291" name="Rectangle 2">
            <a:extLst>
              <a:ext uri="{FF2B5EF4-FFF2-40B4-BE49-F238E27FC236}">
                <a16:creationId xmlns:a16="http://schemas.microsoft.com/office/drawing/2014/main" id="{C17E44CA-7170-9B25-4788-A5BF4BA37A62}"/>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59136946-D7B9-218E-2242-751479AEFE24}"/>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21BF7809-89A5-602A-9950-B86B126C3A5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F3FD6E-86B4-445D-9694-2CCDBF26098E}" type="slidenum">
              <a:rPr lang="tr-TR" altLang="tr-TR"/>
              <a:pPr>
                <a:spcBef>
                  <a:spcPct val="0"/>
                </a:spcBef>
              </a:pPr>
              <a:t>5</a:t>
            </a:fld>
            <a:endParaRPr lang="tr-TR" altLang="tr-TR"/>
          </a:p>
        </p:txBody>
      </p:sp>
      <p:sp>
        <p:nvSpPr>
          <p:cNvPr id="14339" name="Rectangle 2">
            <a:extLst>
              <a:ext uri="{FF2B5EF4-FFF2-40B4-BE49-F238E27FC236}">
                <a16:creationId xmlns:a16="http://schemas.microsoft.com/office/drawing/2014/main" id="{69228E05-F881-4140-4AAF-F59207617315}"/>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042AAE6B-02D4-4569-0633-654CA7289ABF}"/>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1E23637-644A-E899-23C6-B94BCB9FA9A9}"/>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ED6E971-99F2-4B14-A1F0-88BE2894E30A}" type="slidenum">
              <a:rPr lang="tr-TR" altLang="tr-TR"/>
              <a:pPr>
                <a:spcBef>
                  <a:spcPct val="0"/>
                </a:spcBef>
              </a:pPr>
              <a:t>6</a:t>
            </a:fld>
            <a:endParaRPr lang="tr-TR" altLang="tr-TR"/>
          </a:p>
        </p:txBody>
      </p:sp>
      <p:sp>
        <p:nvSpPr>
          <p:cNvPr id="16387" name="Rectangle 2">
            <a:extLst>
              <a:ext uri="{FF2B5EF4-FFF2-40B4-BE49-F238E27FC236}">
                <a16:creationId xmlns:a16="http://schemas.microsoft.com/office/drawing/2014/main" id="{5DFE2DC3-63C5-1327-8C11-9044595FD4A0}"/>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31E53428-58AA-599B-B5C3-371F6820D22B}"/>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0B2B1092-3905-88ED-1A26-B0036E55C73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864B74-4631-44A6-8499-3365647E78B2}" type="slidenum">
              <a:rPr lang="tr-TR" altLang="tr-TR"/>
              <a:pPr>
                <a:spcBef>
                  <a:spcPct val="0"/>
                </a:spcBef>
              </a:pPr>
              <a:t>7</a:t>
            </a:fld>
            <a:endParaRPr lang="tr-TR" altLang="tr-TR"/>
          </a:p>
        </p:txBody>
      </p:sp>
      <p:sp>
        <p:nvSpPr>
          <p:cNvPr id="18435" name="Rectangle 2">
            <a:extLst>
              <a:ext uri="{FF2B5EF4-FFF2-40B4-BE49-F238E27FC236}">
                <a16:creationId xmlns:a16="http://schemas.microsoft.com/office/drawing/2014/main" id="{4670F64D-8CF8-D8CF-19F4-61BAE35E78E2}"/>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963B679D-9846-3210-0DC5-FEAB71CDAD10}"/>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E18F13E1-C2C7-CF6F-799B-EF825174C0D4}"/>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90D289-A93C-4A00-A8FE-C8E7DE4E2346}" type="slidenum">
              <a:rPr lang="tr-TR" altLang="tr-TR"/>
              <a:pPr>
                <a:spcBef>
                  <a:spcPct val="0"/>
                </a:spcBef>
              </a:pPr>
              <a:t>8</a:t>
            </a:fld>
            <a:endParaRPr lang="tr-TR" altLang="tr-TR"/>
          </a:p>
        </p:txBody>
      </p:sp>
      <p:sp>
        <p:nvSpPr>
          <p:cNvPr id="20483" name="Rectangle 2">
            <a:extLst>
              <a:ext uri="{FF2B5EF4-FFF2-40B4-BE49-F238E27FC236}">
                <a16:creationId xmlns:a16="http://schemas.microsoft.com/office/drawing/2014/main" id="{12D99D8F-5B70-ACE6-BDF3-8C15D297DC71}"/>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802F978D-C4A5-EFEC-4CAD-07560F15BF4A}"/>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85852C5C-9E83-A162-D148-605371EEF57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B6697D-7A82-472E-8115-1751647E9672}" type="slidenum">
              <a:rPr lang="tr-TR" altLang="tr-TR"/>
              <a:pPr>
                <a:spcBef>
                  <a:spcPct val="0"/>
                </a:spcBef>
              </a:pPr>
              <a:t>9</a:t>
            </a:fld>
            <a:endParaRPr lang="tr-TR" altLang="tr-TR"/>
          </a:p>
        </p:txBody>
      </p:sp>
      <p:sp>
        <p:nvSpPr>
          <p:cNvPr id="22531" name="Rectangle 2">
            <a:extLst>
              <a:ext uri="{FF2B5EF4-FFF2-40B4-BE49-F238E27FC236}">
                <a16:creationId xmlns:a16="http://schemas.microsoft.com/office/drawing/2014/main" id="{BA7D7378-56EE-BC59-57CC-DD32E59C7027}"/>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7071D9FE-5865-51F7-2456-4FA3AC8B38B6}"/>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3590CEA6-CA58-DC23-07CA-BCC42A844CE0}"/>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0C417E-67A6-42AD-A8EF-77C340D50055}" type="slidenum">
              <a:rPr lang="tr-TR" altLang="tr-TR"/>
              <a:pPr>
                <a:spcBef>
                  <a:spcPct val="0"/>
                </a:spcBef>
              </a:pPr>
              <a:t>10</a:t>
            </a:fld>
            <a:endParaRPr lang="tr-TR" altLang="tr-TR"/>
          </a:p>
        </p:txBody>
      </p:sp>
      <p:sp>
        <p:nvSpPr>
          <p:cNvPr id="36867" name="Rectangle 2">
            <a:extLst>
              <a:ext uri="{FF2B5EF4-FFF2-40B4-BE49-F238E27FC236}">
                <a16:creationId xmlns:a16="http://schemas.microsoft.com/office/drawing/2014/main" id="{A51ED2C5-1683-EBA3-E1BC-EFC6F5A05D47}"/>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1446B887-3374-EF7A-22C2-5B1D2A9A6973}"/>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25941B4-D939-F378-3597-94495AB1EA2A}"/>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AF9567-7C33-46C9-AFD2-417E348C5CB3}" type="slidenum">
              <a:rPr lang="tr-TR" altLang="tr-TR"/>
              <a:pPr>
                <a:spcBef>
                  <a:spcPct val="0"/>
                </a:spcBef>
              </a:pPr>
              <a:t>11</a:t>
            </a:fld>
            <a:endParaRPr lang="tr-TR" altLang="tr-TR"/>
          </a:p>
        </p:txBody>
      </p:sp>
      <p:sp>
        <p:nvSpPr>
          <p:cNvPr id="43011" name="Rectangle 2">
            <a:extLst>
              <a:ext uri="{FF2B5EF4-FFF2-40B4-BE49-F238E27FC236}">
                <a16:creationId xmlns:a16="http://schemas.microsoft.com/office/drawing/2014/main" id="{4F85258C-9F03-CAC2-521D-C8A271AE02F5}"/>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66663A6C-1099-E32F-F804-D837F7CD8812}"/>
              </a:ext>
            </a:extLst>
          </p:cNvPr>
          <p:cNvSpPr>
            <a:spLocks noGrp="1" noChangeArrowheads="1"/>
          </p:cNvSpPr>
          <p:nvPr>
            <p:ph type="body" idx="1"/>
          </p:nvPr>
        </p:nvSpPr>
        <p:spPr>
          <a:noFill/>
        </p:spPr>
        <p:txBody>
          <a:bodyPr/>
          <a:lstStyle/>
          <a:p>
            <a:pPr eaLnBrk="1" hangingPunct="1"/>
            <a:endParaRPr lang="tr-TR" altLang="tr-TR">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AFEEA2-0F6C-F4B7-2856-126E16A078B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506F4323-3787-8B8F-2B69-0C595F2795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446F4E0E-871C-CCE9-818E-B59175F9B3E5}"/>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5" name="Alt Bilgi Yer Tutucusu 4">
            <a:extLst>
              <a:ext uri="{FF2B5EF4-FFF2-40B4-BE49-F238E27FC236}">
                <a16:creationId xmlns:a16="http://schemas.microsoft.com/office/drawing/2014/main" id="{333163F7-49E1-8BB9-A4EF-970C1C9640F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8AA5144-61AF-B2AE-178E-D6394097452E}"/>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31016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8B539D-A2A3-E743-9107-2D4BDA2B2CC4}"/>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47EF77E5-10D6-CAF4-AA80-6F253124DC39}"/>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1E9B99F-B60F-6E2B-B5AB-8090330FACFD}"/>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5" name="Alt Bilgi Yer Tutucusu 4">
            <a:extLst>
              <a:ext uri="{FF2B5EF4-FFF2-40B4-BE49-F238E27FC236}">
                <a16:creationId xmlns:a16="http://schemas.microsoft.com/office/drawing/2014/main" id="{F09255BA-E814-436A-B3E4-DA015E6E431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A12C5A5-10CB-3CBE-77F7-BD7FD32A7449}"/>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378834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12C72405-6687-70D2-963F-E2D2AF4F4FBE}"/>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0D8A9D16-B237-8104-1B22-AD038A39EED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EB794C7-C0F5-4BCB-04CA-3E33C516D27A}"/>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5" name="Alt Bilgi Yer Tutucusu 4">
            <a:extLst>
              <a:ext uri="{FF2B5EF4-FFF2-40B4-BE49-F238E27FC236}">
                <a16:creationId xmlns:a16="http://schemas.microsoft.com/office/drawing/2014/main" id="{7E034F0E-09E7-D69A-2A58-4DAFBA290EA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E2C5BFB-3E34-FBFF-024F-0BD3E114E2A7}"/>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341633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665CA-9B7D-966B-F768-B5BF0DC7297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15989FF-91BF-138D-AAE4-8562E61A77D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B1902BE-AF38-571A-2886-C90961252425}"/>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5" name="Alt Bilgi Yer Tutucusu 4">
            <a:extLst>
              <a:ext uri="{FF2B5EF4-FFF2-40B4-BE49-F238E27FC236}">
                <a16:creationId xmlns:a16="http://schemas.microsoft.com/office/drawing/2014/main" id="{0ABE2BE7-099F-160B-40D3-75C60C266F1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5660E42-8767-8F76-EA44-776502D9E236}"/>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315016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3A24ED-FFBB-1186-7EC9-0FE389A20478}"/>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6007899E-7D60-7259-772D-6E0DB1851C1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5A263CC-030C-1E35-3CD8-6FBD6768EAF6}"/>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5" name="Alt Bilgi Yer Tutucusu 4">
            <a:extLst>
              <a:ext uri="{FF2B5EF4-FFF2-40B4-BE49-F238E27FC236}">
                <a16:creationId xmlns:a16="http://schemas.microsoft.com/office/drawing/2014/main" id="{9D1B9081-8A9F-54EA-ADCE-52841B00576E}"/>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7E37D22-1117-3F24-B961-C47BA5B439DE}"/>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494566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6B4C6A-4BDB-33A5-55CA-FFEADD934BC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BF8A8B9-EB8F-FD94-4CD1-6E48901A6CAA}"/>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F15EFFAF-A9CD-F6CB-03F2-BE25DB78C7C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7923212-DA3E-A44C-D70B-E4336F026DCE}"/>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6" name="Alt Bilgi Yer Tutucusu 5">
            <a:extLst>
              <a:ext uri="{FF2B5EF4-FFF2-40B4-BE49-F238E27FC236}">
                <a16:creationId xmlns:a16="http://schemas.microsoft.com/office/drawing/2014/main" id="{7F8AA8C3-3AFB-C990-A3FC-B43DF2C3CDF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137AEB9-0459-0659-A7BC-1D6C32E218A6}"/>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1208133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FB48622-A809-A072-D550-5E06DE0E0D9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186E571-7DAE-A225-2332-C7F3F87D84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9B417C8-6A1F-FB3A-FF03-9F7F9094B9C2}"/>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F846562-8D10-BBA6-98B6-608D0B4FF9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FFE991C5-287E-F988-E5CC-344F56F2F984}"/>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88F3D80-9944-FAFD-207E-5C27D44312D7}"/>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8" name="Alt Bilgi Yer Tutucusu 7">
            <a:extLst>
              <a:ext uri="{FF2B5EF4-FFF2-40B4-BE49-F238E27FC236}">
                <a16:creationId xmlns:a16="http://schemas.microsoft.com/office/drawing/2014/main" id="{6280E747-7D07-B2F4-F0C8-3B2641BE014D}"/>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DCD8FB5-2728-53D9-2830-3D3743073037}"/>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427704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6F0E1A-F3BE-88F2-2CB1-31E721B5158B}"/>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2AB656C6-C1CC-F08D-A880-64529A9CB05F}"/>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4" name="Alt Bilgi Yer Tutucusu 3">
            <a:extLst>
              <a:ext uri="{FF2B5EF4-FFF2-40B4-BE49-F238E27FC236}">
                <a16:creationId xmlns:a16="http://schemas.microsoft.com/office/drawing/2014/main" id="{0AFB5E3B-6869-A2BC-8364-95662BEF961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562FD11-704D-01BE-F351-E92019F7159C}"/>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1572529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0E52379-C70F-252F-C1DB-DB8A221C7574}"/>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3" name="Alt Bilgi Yer Tutucusu 2">
            <a:extLst>
              <a:ext uri="{FF2B5EF4-FFF2-40B4-BE49-F238E27FC236}">
                <a16:creationId xmlns:a16="http://schemas.microsoft.com/office/drawing/2014/main" id="{44605ED2-5BA9-256B-0CE4-F2E7E372B19B}"/>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C0200071-F374-DA02-36BC-7295C5D54102}"/>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358275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8D85A3-C043-F9A4-A2F8-CF16609C5262}"/>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9282052E-0342-2D7C-A432-86D3F2C312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D7E85CEC-C07B-E907-B663-E83985AA3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3D62603-BD64-887E-F98C-0F497B2040BF}"/>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6" name="Alt Bilgi Yer Tutucusu 5">
            <a:extLst>
              <a:ext uri="{FF2B5EF4-FFF2-40B4-BE49-F238E27FC236}">
                <a16:creationId xmlns:a16="http://schemas.microsoft.com/office/drawing/2014/main" id="{F99DE235-110D-54AF-96AF-069BC951A9B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82073B6-5FEE-2D8B-606B-44D9C551124B}"/>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1408583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56DBAB-2843-0958-1ABE-2198B0D7E39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CADA6649-8EDD-3B32-7206-27238980F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B6E14FF-D1FE-FC86-80D6-0DD7D3FE5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5CB1DFDC-8C38-5B00-6548-A186CFE06C08}"/>
              </a:ext>
            </a:extLst>
          </p:cNvPr>
          <p:cNvSpPr>
            <a:spLocks noGrp="1"/>
          </p:cNvSpPr>
          <p:nvPr>
            <p:ph type="dt" sz="half" idx="10"/>
          </p:nvPr>
        </p:nvSpPr>
        <p:spPr/>
        <p:txBody>
          <a:bodyPr/>
          <a:lstStyle/>
          <a:p>
            <a:fld id="{D66B9B03-2DA7-478A-BD90-10CEEB1E6F6C}" type="datetimeFigureOut">
              <a:rPr lang="tr-TR" smtClean="0"/>
              <a:t>3.04.2024</a:t>
            </a:fld>
            <a:endParaRPr lang="tr-TR"/>
          </a:p>
        </p:txBody>
      </p:sp>
      <p:sp>
        <p:nvSpPr>
          <p:cNvPr id="6" name="Alt Bilgi Yer Tutucusu 5">
            <a:extLst>
              <a:ext uri="{FF2B5EF4-FFF2-40B4-BE49-F238E27FC236}">
                <a16:creationId xmlns:a16="http://schemas.microsoft.com/office/drawing/2014/main" id="{26F5FD84-9A09-FA17-6453-AE80F4F777C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364467A3-8B4D-3FD8-016E-B7BCCB7E5C48}"/>
              </a:ext>
            </a:extLst>
          </p:cNvPr>
          <p:cNvSpPr>
            <a:spLocks noGrp="1"/>
          </p:cNvSpPr>
          <p:nvPr>
            <p:ph type="sldNum" sz="quarter" idx="12"/>
          </p:nvPr>
        </p:nvSpPr>
        <p:spPr/>
        <p:txBody>
          <a:bodyPr/>
          <a:lstStyle/>
          <a:p>
            <a:fld id="{F6D05848-4ADF-4A31-84D0-19B7DEEAFA5C}" type="slidenum">
              <a:rPr lang="tr-TR" smtClean="0"/>
              <a:t>‹#›</a:t>
            </a:fld>
            <a:endParaRPr lang="tr-TR"/>
          </a:p>
        </p:txBody>
      </p:sp>
    </p:spTree>
    <p:extLst>
      <p:ext uri="{BB962C8B-B14F-4D97-AF65-F5344CB8AC3E}">
        <p14:creationId xmlns:p14="http://schemas.microsoft.com/office/powerpoint/2010/main" val="95157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FB01904D-72C9-4E2D-144A-A5DF775F7B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4304B72-A8FE-4858-30D7-6743474480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BD442D5-B745-8CC2-A447-4DE2E35AAA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B9B03-2DA7-478A-BD90-10CEEB1E6F6C}" type="datetimeFigureOut">
              <a:rPr lang="tr-TR" smtClean="0"/>
              <a:t>3.04.2024</a:t>
            </a:fld>
            <a:endParaRPr lang="tr-TR"/>
          </a:p>
        </p:txBody>
      </p:sp>
      <p:sp>
        <p:nvSpPr>
          <p:cNvPr id="5" name="Alt Bilgi Yer Tutucusu 4">
            <a:extLst>
              <a:ext uri="{FF2B5EF4-FFF2-40B4-BE49-F238E27FC236}">
                <a16:creationId xmlns:a16="http://schemas.microsoft.com/office/drawing/2014/main" id="{477BC44F-ADCC-C71C-8A98-9073B90023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7CBBECF3-81B8-45A3-8799-BB05DB4FB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D05848-4ADF-4A31-84D0-19B7DEEAFA5C}" type="slidenum">
              <a:rPr lang="tr-TR" smtClean="0"/>
              <a:t>‹#›</a:t>
            </a:fld>
            <a:endParaRPr lang="tr-TR"/>
          </a:p>
        </p:txBody>
      </p:sp>
    </p:spTree>
    <p:extLst>
      <p:ext uri="{BB962C8B-B14F-4D97-AF65-F5344CB8AC3E}">
        <p14:creationId xmlns:p14="http://schemas.microsoft.com/office/powerpoint/2010/main" val="3540650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İçerik Yer Tutucusu 2">
            <a:extLst>
              <a:ext uri="{FF2B5EF4-FFF2-40B4-BE49-F238E27FC236}">
                <a16:creationId xmlns:a16="http://schemas.microsoft.com/office/drawing/2014/main" id="{202C4435-56F4-CACA-9CB7-403689EB9458}"/>
              </a:ext>
            </a:extLst>
          </p:cNvPr>
          <p:cNvSpPr txBox="1">
            <a:spLocks/>
          </p:cNvSpPr>
          <p:nvPr/>
        </p:nvSpPr>
        <p:spPr>
          <a:xfrm>
            <a:off x="6700838" y="707132"/>
            <a:ext cx="3062287" cy="2387600"/>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spcAft>
                <a:spcPts val="600"/>
              </a:spcAft>
            </a:pPr>
            <a:r>
              <a:rPr lang="en-US" sz="2500" b="1">
                <a:solidFill>
                  <a:schemeClr val="bg1"/>
                </a:solidFill>
                <a:latin typeface="+mj-lt"/>
                <a:ea typeface="+mj-ea"/>
                <a:cs typeface="+mj-cs"/>
              </a:rPr>
              <a:t>TEMEL İŞ SAĞLIĞI VE GÜVENLİĞİ EĞİTİMİ</a:t>
            </a:r>
          </a:p>
          <a:p>
            <a:pPr algn="l">
              <a:spcBef>
                <a:spcPct val="0"/>
              </a:spcBef>
              <a:spcAft>
                <a:spcPts val="600"/>
              </a:spcAft>
            </a:pPr>
            <a:endParaRPr lang="en-US" sz="2500" b="1">
              <a:solidFill>
                <a:schemeClr val="bg1"/>
              </a:solidFill>
              <a:latin typeface="+mj-lt"/>
              <a:ea typeface="+mj-ea"/>
              <a:cs typeface="+mj-cs"/>
            </a:endParaRPr>
          </a:p>
          <a:p>
            <a:pPr algn="l">
              <a:spcBef>
                <a:spcPct val="0"/>
              </a:spcBef>
              <a:spcAft>
                <a:spcPts val="600"/>
              </a:spcAft>
            </a:pPr>
            <a:r>
              <a:rPr lang="en-US" sz="2500" b="1">
                <a:solidFill>
                  <a:schemeClr val="bg1"/>
                </a:solidFill>
                <a:latin typeface="+mj-lt"/>
                <a:ea typeface="+mj-ea"/>
                <a:cs typeface="+mj-cs"/>
              </a:rPr>
              <a:t>     TEKNİK KONULAR</a:t>
            </a:r>
          </a:p>
        </p:txBody>
      </p:sp>
      <p:pic>
        <p:nvPicPr>
          <p:cNvPr id="4" name="Resim 3" descr="yazı tipi, grafik, logo, grafik tasarım içeren bir resim&#10;&#10;Açıklama otomatik olarak oluşturuldu">
            <a:extLst>
              <a:ext uri="{FF2B5EF4-FFF2-40B4-BE49-F238E27FC236}">
                <a16:creationId xmlns:a16="http://schemas.microsoft.com/office/drawing/2014/main" id="{FFAB9CD8-9060-F3E0-E3C6-A3A65D90F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206" y="115193"/>
            <a:ext cx="6167018" cy="1813828"/>
          </a:xfrm>
          <a:prstGeom prst="rect">
            <a:avLst/>
          </a:prstGeom>
        </p:spPr>
      </p:pic>
      <p:cxnSp>
        <p:nvCxnSpPr>
          <p:cNvPr id="19" name="Straight Connector 13">
            <a:extLst>
              <a:ext uri="{FF2B5EF4-FFF2-40B4-BE49-F238E27FC236}">
                <a16:creationId xmlns:a16="http://schemas.microsoft.com/office/drawing/2014/main" id="{07A9243D-8FC3-4B36-874B-55906B03F4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209925"/>
            <a:ext cx="97631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Resim 6" descr="giyim, kask, saç süsü, kişisel koruyucu ekipman içeren bir resim&#10;&#10;Açıklama otomatik olarak oluşturuldu">
            <a:extLst>
              <a:ext uri="{FF2B5EF4-FFF2-40B4-BE49-F238E27FC236}">
                <a16:creationId xmlns:a16="http://schemas.microsoft.com/office/drawing/2014/main" id="{DF84AA86-914F-809D-5E2C-05A251360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06" y="3659297"/>
            <a:ext cx="6167018" cy="3083509"/>
          </a:xfrm>
          <a:prstGeom prst="rect">
            <a:avLst/>
          </a:prstGeom>
        </p:spPr>
      </p:pic>
      <p:sp>
        <p:nvSpPr>
          <p:cNvPr id="20" name="Rectangle 15">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188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0971E9C0-80AD-B0E0-84A8-61FA290978E5}"/>
              </a:ext>
            </a:extLst>
          </p:cNvPr>
          <p:cNvSpPr txBox="1">
            <a:spLocks noChangeArrowheads="1"/>
          </p:cNvSpPr>
          <p:nvPr/>
        </p:nvSpPr>
        <p:spPr bwMode="auto">
          <a:xfrm>
            <a:off x="876693" y="741391"/>
            <a:ext cx="5219307" cy="16162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lnSpc>
                <a:spcPct val="90000"/>
              </a:lnSpc>
              <a:spcBef>
                <a:spcPts val="75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panose="020F0502020204030204" pitchFamily="34" charset="0"/>
              </a:defRPr>
            </a:lvl2pPr>
            <a:lvl3pPr marL="1200150" indent="-285750">
              <a:lnSpc>
                <a:spcPct val="90000"/>
              </a:lnSpc>
              <a:spcBef>
                <a:spcPts val="375"/>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500">
                <a:solidFill>
                  <a:schemeClr val="tx1"/>
                </a:solidFill>
                <a:latin typeface="Calibri" panose="020F0502020204030204" pitchFamily="34" charset="0"/>
              </a:defRPr>
            </a:lvl3pPr>
            <a:lvl4pPr marL="1543050" indent="-171450">
              <a:lnSpc>
                <a:spcPct val="90000"/>
              </a:lnSpc>
              <a:spcBef>
                <a:spcPts val="375"/>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chemeClr val="tx1"/>
                </a:solidFill>
                <a:latin typeface="Calibri" panose="020F0502020204030204" pitchFamily="34" charset="0"/>
              </a:defRPr>
            </a:lvl4pPr>
            <a:lvl5pPr marL="2000250" indent="-171450">
              <a:lnSpc>
                <a:spcPct val="90000"/>
              </a:lnSpc>
              <a:spcBef>
                <a:spcPts val="375"/>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chemeClr val="tx1"/>
                </a:solidFill>
                <a:latin typeface="Calibri" panose="020F0502020204030204" pitchFamily="34" charset="0"/>
              </a:defRPr>
            </a:lvl5pPr>
            <a:lvl6pPr marL="2457450" indent="-171450" eaLnBrk="0" fontAlgn="base" hangingPunct="0">
              <a:lnSpc>
                <a:spcPct val="90000"/>
              </a:lnSpc>
              <a:spcBef>
                <a:spcPts val="375"/>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chemeClr val="tx1"/>
                </a:solidFill>
                <a:latin typeface="Calibri" panose="020F0502020204030204" pitchFamily="34" charset="0"/>
              </a:defRPr>
            </a:lvl6pPr>
            <a:lvl7pPr marL="2914650" indent="-171450" eaLnBrk="0" fontAlgn="base" hangingPunct="0">
              <a:lnSpc>
                <a:spcPct val="90000"/>
              </a:lnSpc>
              <a:spcBef>
                <a:spcPts val="375"/>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chemeClr val="tx1"/>
                </a:solidFill>
                <a:latin typeface="Calibri" panose="020F0502020204030204" pitchFamily="34" charset="0"/>
              </a:defRPr>
            </a:lvl7pPr>
            <a:lvl8pPr marL="3371850" indent="-171450" eaLnBrk="0" fontAlgn="base" hangingPunct="0">
              <a:lnSpc>
                <a:spcPct val="90000"/>
              </a:lnSpc>
              <a:spcBef>
                <a:spcPts val="375"/>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chemeClr val="tx1"/>
                </a:solidFill>
                <a:latin typeface="Calibri" panose="020F0502020204030204" pitchFamily="34" charset="0"/>
              </a:defRPr>
            </a:lvl8pPr>
            <a:lvl9pPr marL="3829050" indent="-171450" eaLnBrk="0" fontAlgn="base" hangingPunct="0">
              <a:lnSpc>
                <a:spcPct val="90000"/>
              </a:lnSpc>
              <a:spcBef>
                <a:spcPts val="375"/>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chemeClr val="tx1"/>
                </a:solidFill>
                <a:latin typeface="Calibri" panose="020F0502020204030204" pitchFamily="34" charset="0"/>
              </a:defRPr>
            </a:lvl9pPr>
          </a:lstStyle>
          <a:p>
            <a:pPr>
              <a:spcBef>
                <a:spcPct val="0"/>
              </a:spcBef>
              <a:spcAft>
                <a:spcPts val="600"/>
              </a:spcAft>
              <a:buNone/>
            </a:pPr>
            <a:r>
              <a:rPr lang="en-US" altLang="tr-TR" sz="3200" kern="1200">
                <a:solidFill>
                  <a:schemeClr val="tx1"/>
                </a:solidFill>
                <a:latin typeface="+mj-lt"/>
                <a:ea typeface="+mj-ea"/>
                <a:cs typeface="+mj-cs"/>
              </a:rPr>
              <a:t>Elle Kaldırma ve Taşımada İşlerinde  6 Temel Prensip</a:t>
            </a:r>
          </a:p>
        </p:txBody>
      </p:sp>
      <p:sp>
        <p:nvSpPr>
          <p:cNvPr id="5" name="Text Box 2">
            <a:extLst>
              <a:ext uri="{FF2B5EF4-FFF2-40B4-BE49-F238E27FC236}">
                <a16:creationId xmlns:a16="http://schemas.microsoft.com/office/drawing/2014/main" id="{1A1B0319-8D76-59B4-B528-9972ECA2EA2C}"/>
              </a:ext>
            </a:extLst>
          </p:cNvPr>
          <p:cNvSpPr txBox="1">
            <a:spLocks noGrp="1" noChangeArrowheads="1"/>
          </p:cNvSpPr>
          <p:nvPr>
            <p:ph idx="1"/>
          </p:nvPr>
        </p:nvSpPr>
        <p:spPr>
          <a:xfrm>
            <a:off x="876692" y="2533476"/>
            <a:ext cx="5219307" cy="3537410"/>
          </a:xfrm>
        </p:spPr>
        <p:txBody>
          <a:bodyPr vert="horz" lIns="91440" tIns="45720" rIns="91440" bIns="45720" rtlCol="0" anchor="t">
            <a:normAutofit/>
          </a:bodyPr>
          <a:lstStyle>
            <a:lvl1pPr marL="342900" indent="-342900"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cs typeface="Arial" pitchFamily="34" charset="0"/>
              </a:defRPr>
            </a:lvl1pPr>
            <a:lvl2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cs typeface="Arial" pitchFamily="34" charset="0"/>
              </a:defRPr>
            </a:lvl2pPr>
            <a:lvl3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cs typeface="Arial" pitchFamily="34" charset="0"/>
              </a:defRPr>
            </a:lvl3pPr>
            <a:lvl4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cs typeface="Arial" pitchFamily="34" charset="0"/>
              </a:defRPr>
            </a:lvl4pPr>
            <a:lvl5pPr eaLnBrk="0" hangingPunct="0">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cs typeface="Arial" pitchFamily="34" charset="0"/>
              </a:defRPr>
            </a:lvl5pPr>
            <a:lvl6pPr marL="25146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cs typeface="Arial" pitchFamily="34" charset="0"/>
              </a:defRPr>
            </a:lvl6pPr>
            <a:lvl7pPr marL="29718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cs typeface="Arial" pitchFamily="34" charset="0"/>
              </a:defRPr>
            </a:lvl7pPr>
            <a:lvl8pPr marL="34290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cs typeface="Arial" pitchFamily="34" charset="0"/>
              </a:defRPr>
            </a:lvl8pPr>
            <a:lvl9pPr marL="3886200" indent="-228600"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a:solidFill>
                  <a:schemeClr val="bg1"/>
                </a:solidFill>
                <a:latin typeface="Arial" pitchFamily="34" charset="0"/>
                <a:cs typeface="Arial" pitchFamily="34" charset="0"/>
              </a:defRPr>
            </a:lvl9pPr>
          </a:lstStyle>
          <a:p>
            <a:pPr indent="-228600" eaLnBrk="1" hangingPunct="1">
              <a:buClr>
                <a:srgbClr val="000000"/>
              </a:buClr>
              <a:buSzPct val="100000"/>
              <a:defRPr/>
            </a:pPr>
            <a:r>
              <a:rPr lang="en-US" altLang="tr-TR" sz="2000" dirty="0" err="1">
                <a:solidFill>
                  <a:schemeClr val="tx1"/>
                </a:solidFill>
                <a:latin typeface="+mn-lt"/>
                <a:cs typeface="+mn-cs"/>
              </a:rPr>
              <a:t>Sırtın</a:t>
            </a:r>
            <a:r>
              <a:rPr lang="en-US" altLang="tr-TR" sz="2000" dirty="0">
                <a:solidFill>
                  <a:schemeClr val="tx1"/>
                </a:solidFill>
                <a:latin typeface="+mn-lt"/>
                <a:cs typeface="+mn-cs"/>
              </a:rPr>
              <a:t> </a:t>
            </a:r>
            <a:r>
              <a:rPr lang="en-US" altLang="tr-TR" sz="2000" dirty="0" err="1">
                <a:solidFill>
                  <a:schemeClr val="tx1"/>
                </a:solidFill>
                <a:latin typeface="+mn-lt"/>
                <a:cs typeface="+mn-cs"/>
              </a:rPr>
              <a:t>düz</a:t>
            </a:r>
            <a:r>
              <a:rPr lang="en-US" altLang="tr-TR" sz="2000" dirty="0">
                <a:solidFill>
                  <a:schemeClr val="tx1"/>
                </a:solidFill>
                <a:latin typeface="+mn-lt"/>
                <a:cs typeface="+mn-cs"/>
              </a:rPr>
              <a:t> </a:t>
            </a:r>
            <a:r>
              <a:rPr lang="en-US" altLang="tr-TR" sz="2000" dirty="0" err="1">
                <a:solidFill>
                  <a:schemeClr val="tx1"/>
                </a:solidFill>
                <a:latin typeface="+mn-lt"/>
                <a:cs typeface="+mn-cs"/>
              </a:rPr>
              <a:t>tutulması</a:t>
            </a:r>
            <a:r>
              <a:rPr lang="en-US" altLang="tr-TR" sz="2000" dirty="0">
                <a:solidFill>
                  <a:schemeClr val="tx1"/>
                </a:solidFill>
                <a:latin typeface="+mn-lt"/>
                <a:cs typeface="+mn-cs"/>
              </a:rPr>
              <a:t> </a:t>
            </a:r>
          </a:p>
          <a:p>
            <a:pPr indent="-228600" eaLnBrk="1" hangingPunct="1">
              <a:buClr>
                <a:srgbClr val="000000"/>
              </a:buClr>
              <a:buSzPct val="100000"/>
              <a:defRPr/>
            </a:pPr>
            <a:r>
              <a:rPr lang="en-US" altLang="tr-TR" sz="2000" dirty="0" err="1">
                <a:solidFill>
                  <a:schemeClr val="tx1"/>
                </a:solidFill>
                <a:latin typeface="+mn-lt"/>
                <a:cs typeface="+mn-cs"/>
              </a:rPr>
              <a:t>Bacak</a:t>
            </a:r>
            <a:r>
              <a:rPr lang="en-US" altLang="tr-TR" sz="2000" dirty="0">
                <a:solidFill>
                  <a:schemeClr val="tx1"/>
                </a:solidFill>
                <a:latin typeface="+mn-lt"/>
                <a:cs typeface="+mn-cs"/>
              </a:rPr>
              <a:t> </a:t>
            </a:r>
            <a:r>
              <a:rPr lang="en-US" altLang="tr-TR" sz="2000" dirty="0" err="1">
                <a:solidFill>
                  <a:schemeClr val="tx1"/>
                </a:solidFill>
                <a:latin typeface="+mn-lt"/>
                <a:cs typeface="+mn-cs"/>
              </a:rPr>
              <a:t>kaslarını</a:t>
            </a:r>
            <a:r>
              <a:rPr lang="en-US" altLang="tr-TR" sz="2000" dirty="0">
                <a:solidFill>
                  <a:schemeClr val="tx1"/>
                </a:solidFill>
                <a:latin typeface="+mn-lt"/>
                <a:cs typeface="+mn-cs"/>
              </a:rPr>
              <a:t> </a:t>
            </a:r>
            <a:r>
              <a:rPr lang="en-US" altLang="tr-TR" sz="2000" dirty="0" err="1">
                <a:solidFill>
                  <a:schemeClr val="tx1"/>
                </a:solidFill>
                <a:latin typeface="+mn-lt"/>
                <a:cs typeface="+mn-cs"/>
              </a:rPr>
              <a:t>kullanılması</a:t>
            </a:r>
            <a:endParaRPr lang="en-US" altLang="tr-TR" sz="2000" dirty="0">
              <a:solidFill>
                <a:schemeClr val="tx1"/>
              </a:solidFill>
              <a:latin typeface="+mn-lt"/>
              <a:cs typeface="+mn-cs"/>
            </a:endParaRPr>
          </a:p>
          <a:p>
            <a:pPr indent="-228600" eaLnBrk="1" hangingPunct="1">
              <a:buClr>
                <a:srgbClr val="000000"/>
              </a:buClr>
              <a:buSzPct val="100000"/>
              <a:defRPr/>
            </a:pPr>
            <a:r>
              <a:rPr lang="en-US" altLang="tr-TR" sz="2000" dirty="0">
                <a:solidFill>
                  <a:schemeClr val="tx1"/>
                </a:solidFill>
                <a:latin typeface="+mn-lt"/>
                <a:cs typeface="+mn-cs"/>
              </a:rPr>
              <a:t> </a:t>
            </a:r>
            <a:r>
              <a:rPr lang="en-US" altLang="tr-TR" sz="2000" dirty="0" err="1">
                <a:solidFill>
                  <a:schemeClr val="tx1"/>
                </a:solidFill>
                <a:latin typeface="+mn-lt"/>
                <a:cs typeface="+mn-cs"/>
              </a:rPr>
              <a:t>Yükü</a:t>
            </a:r>
            <a:r>
              <a:rPr lang="en-US" altLang="tr-TR" sz="2000" dirty="0">
                <a:solidFill>
                  <a:schemeClr val="tx1"/>
                </a:solidFill>
                <a:latin typeface="+mn-lt"/>
                <a:cs typeface="+mn-cs"/>
              </a:rPr>
              <a:t> </a:t>
            </a:r>
            <a:r>
              <a:rPr lang="en-US" altLang="tr-TR" sz="2000" dirty="0" err="1">
                <a:solidFill>
                  <a:schemeClr val="tx1"/>
                </a:solidFill>
                <a:latin typeface="+mn-lt"/>
                <a:cs typeface="+mn-cs"/>
              </a:rPr>
              <a:t>vücuda</a:t>
            </a:r>
            <a:r>
              <a:rPr lang="en-US" altLang="tr-TR" sz="2000" dirty="0">
                <a:solidFill>
                  <a:schemeClr val="tx1"/>
                </a:solidFill>
                <a:latin typeface="+mn-lt"/>
                <a:cs typeface="+mn-cs"/>
              </a:rPr>
              <a:t> </a:t>
            </a:r>
            <a:r>
              <a:rPr lang="en-US" altLang="tr-TR" sz="2000" dirty="0" err="1">
                <a:solidFill>
                  <a:schemeClr val="tx1"/>
                </a:solidFill>
                <a:latin typeface="+mn-lt"/>
                <a:cs typeface="+mn-cs"/>
              </a:rPr>
              <a:t>yakın</a:t>
            </a:r>
            <a:r>
              <a:rPr lang="en-US" altLang="tr-TR" sz="2000" dirty="0">
                <a:solidFill>
                  <a:schemeClr val="tx1"/>
                </a:solidFill>
                <a:latin typeface="+mn-lt"/>
                <a:cs typeface="+mn-cs"/>
              </a:rPr>
              <a:t> </a:t>
            </a:r>
            <a:r>
              <a:rPr lang="en-US" altLang="tr-TR" sz="2000" dirty="0" err="1">
                <a:solidFill>
                  <a:schemeClr val="tx1"/>
                </a:solidFill>
                <a:latin typeface="+mn-lt"/>
                <a:cs typeface="+mn-cs"/>
              </a:rPr>
              <a:t>tutma</a:t>
            </a:r>
            <a:endParaRPr lang="en-US" altLang="tr-TR" sz="2000" dirty="0">
              <a:solidFill>
                <a:schemeClr val="tx1"/>
              </a:solidFill>
              <a:latin typeface="+mn-lt"/>
              <a:cs typeface="+mn-cs"/>
            </a:endParaRPr>
          </a:p>
          <a:p>
            <a:pPr indent="-228600" eaLnBrk="1" hangingPunct="1">
              <a:buClr>
                <a:srgbClr val="000000"/>
              </a:buClr>
              <a:buSzPct val="100000"/>
              <a:defRPr/>
            </a:pPr>
            <a:r>
              <a:rPr lang="en-US" altLang="tr-TR" sz="2000" dirty="0" err="1">
                <a:solidFill>
                  <a:schemeClr val="tx1"/>
                </a:solidFill>
                <a:latin typeface="+mn-lt"/>
                <a:cs typeface="+mn-cs"/>
              </a:rPr>
              <a:t>Dirsekleri</a:t>
            </a:r>
            <a:r>
              <a:rPr lang="en-US" altLang="tr-TR" sz="2000" dirty="0">
                <a:solidFill>
                  <a:schemeClr val="tx1"/>
                </a:solidFill>
                <a:latin typeface="+mn-lt"/>
                <a:cs typeface="+mn-cs"/>
              </a:rPr>
              <a:t> </a:t>
            </a:r>
            <a:r>
              <a:rPr lang="en-US" altLang="tr-TR" sz="2000" dirty="0" err="1">
                <a:solidFill>
                  <a:schemeClr val="tx1"/>
                </a:solidFill>
                <a:latin typeface="+mn-lt"/>
                <a:cs typeface="+mn-cs"/>
              </a:rPr>
              <a:t>vücuda</a:t>
            </a:r>
            <a:r>
              <a:rPr lang="en-US" altLang="tr-TR" sz="2000" dirty="0">
                <a:solidFill>
                  <a:schemeClr val="tx1"/>
                </a:solidFill>
                <a:latin typeface="+mn-lt"/>
                <a:cs typeface="+mn-cs"/>
              </a:rPr>
              <a:t> </a:t>
            </a:r>
            <a:r>
              <a:rPr lang="en-US" altLang="tr-TR" sz="2000" dirty="0" err="1">
                <a:solidFill>
                  <a:schemeClr val="tx1"/>
                </a:solidFill>
                <a:latin typeface="+mn-lt"/>
                <a:cs typeface="+mn-cs"/>
              </a:rPr>
              <a:t>yakın</a:t>
            </a:r>
            <a:r>
              <a:rPr lang="en-US" altLang="tr-TR" sz="2000" dirty="0">
                <a:solidFill>
                  <a:schemeClr val="tx1"/>
                </a:solidFill>
                <a:latin typeface="+mn-lt"/>
                <a:cs typeface="+mn-cs"/>
              </a:rPr>
              <a:t> </a:t>
            </a:r>
            <a:r>
              <a:rPr lang="en-US" altLang="tr-TR" sz="2000" dirty="0" err="1">
                <a:solidFill>
                  <a:schemeClr val="tx1"/>
                </a:solidFill>
                <a:latin typeface="+mn-lt"/>
                <a:cs typeface="+mn-cs"/>
              </a:rPr>
              <a:t>tutma</a:t>
            </a:r>
            <a:endParaRPr lang="en-US" altLang="tr-TR" sz="2000" dirty="0">
              <a:solidFill>
                <a:schemeClr val="tx1"/>
              </a:solidFill>
              <a:latin typeface="+mn-lt"/>
              <a:cs typeface="+mn-cs"/>
            </a:endParaRPr>
          </a:p>
          <a:p>
            <a:pPr indent="-228600" eaLnBrk="1" hangingPunct="1">
              <a:buClr>
                <a:srgbClr val="000000"/>
              </a:buClr>
              <a:buSzPct val="100000"/>
              <a:defRPr/>
            </a:pPr>
            <a:r>
              <a:rPr lang="en-US" altLang="tr-TR" sz="2000" dirty="0">
                <a:solidFill>
                  <a:schemeClr val="tx1"/>
                </a:solidFill>
                <a:latin typeface="+mn-lt"/>
                <a:cs typeface="+mn-cs"/>
              </a:rPr>
              <a:t> El </a:t>
            </a:r>
            <a:r>
              <a:rPr lang="en-US" altLang="tr-TR" sz="2000" dirty="0" err="1">
                <a:solidFill>
                  <a:schemeClr val="tx1"/>
                </a:solidFill>
                <a:latin typeface="+mn-lt"/>
                <a:cs typeface="+mn-cs"/>
              </a:rPr>
              <a:t>içi</a:t>
            </a:r>
            <a:r>
              <a:rPr lang="en-US" altLang="tr-TR" sz="2000" dirty="0">
                <a:solidFill>
                  <a:schemeClr val="tx1"/>
                </a:solidFill>
                <a:latin typeface="+mn-lt"/>
                <a:cs typeface="+mn-cs"/>
              </a:rPr>
              <a:t> </a:t>
            </a:r>
            <a:r>
              <a:rPr lang="en-US" altLang="tr-TR" sz="2000" dirty="0" err="1">
                <a:solidFill>
                  <a:schemeClr val="tx1"/>
                </a:solidFill>
                <a:latin typeface="+mn-lt"/>
                <a:cs typeface="+mn-cs"/>
              </a:rPr>
              <a:t>ile</a:t>
            </a:r>
            <a:r>
              <a:rPr lang="en-US" altLang="tr-TR" sz="2000" dirty="0">
                <a:solidFill>
                  <a:schemeClr val="tx1"/>
                </a:solidFill>
                <a:latin typeface="+mn-lt"/>
                <a:cs typeface="+mn-cs"/>
              </a:rPr>
              <a:t> </a:t>
            </a:r>
            <a:r>
              <a:rPr lang="en-US" altLang="tr-TR" sz="2000" dirty="0" err="1">
                <a:solidFill>
                  <a:schemeClr val="tx1"/>
                </a:solidFill>
                <a:latin typeface="+mn-lt"/>
                <a:cs typeface="+mn-cs"/>
              </a:rPr>
              <a:t>kavrama</a:t>
            </a:r>
            <a:endParaRPr lang="en-US" altLang="tr-TR" sz="2000" dirty="0">
              <a:solidFill>
                <a:schemeClr val="tx1"/>
              </a:solidFill>
              <a:latin typeface="+mn-lt"/>
              <a:cs typeface="+mn-cs"/>
            </a:endParaRPr>
          </a:p>
          <a:p>
            <a:pPr indent="-228600" eaLnBrk="1" hangingPunct="1">
              <a:buClr>
                <a:srgbClr val="000000"/>
              </a:buClr>
              <a:buSzPct val="100000"/>
              <a:defRPr/>
            </a:pPr>
            <a:r>
              <a:rPr lang="en-US" altLang="tr-TR" sz="2000" dirty="0" err="1">
                <a:solidFill>
                  <a:schemeClr val="tx1"/>
                </a:solidFill>
                <a:latin typeface="+mn-lt"/>
                <a:cs typeface="+mn-cs"/>
              </a:rPr>
              <a:t>Ayakların</a:t>
            </a:r>
            <a:r>
              <a:rPr lang="en-US" altLang="tr-TR" sz="2000" dirty="0">
                <a:solidFill>
                  <a:schemeClr val="tx1"/>
                </a:solidFill>
                <a:latin typeface="+mn-lt"/>
                <a:cs typeface="+mn-cs"/>
              </a:rPr>
              <a:t> </a:t>
            </a:r>
            <a:r>
              <a:rPr lang="en-US" altLang="tr-TR" sz="2000" dirty="0" err="1">
                <a:solidFill>
                  <a:schemeClr val="tx1"/>
                </a:solidFill>
                <a:latin typeface="+mn-lt"/>
                <a:cs typeface="+mn-cs"/>
              </a:rPr>
              <a:t>doğru</a:t>
            </a:r>
            <a:r>
              <a:rPr lang="en-US" altLang="tr-TR" sz="2000" dirty="0">
                <a:solidFill>
                  <a:schemeClr val="tx1"/>
                </a:solidFill>
                <a:latin typeface="+mn-lt"/>
                <a:cs typeface="+mn-cs"/>
              </a:rPr>
              <a:t> </a:t>
            </a:r>
            <a:r>
              <a:rPr lang="en-US" altLang="tr-TR" sz="2000" dirty="0" err="1">
                <a:solidFill>
                  <a:schemeClr val="tx1"/>
                </a:solidFill>
                <a:latin typeface="+mn-lt"/>
                <a:cs typeface="+mn-cs"/>
              </a:rPr>
              <a:t>pozisyon</a:t>
            </a:r>
            <a:r>
              <a:rPr lang="en-US" altLang="tr-TR" sz="2000" dirty="0">
                <a:solidFill>
                  <a:schemeClr val="tx1"/>
                </a:solidFill>
                <a:latin typeface="+mn-lt"/>
                <a:cs typeface="+mn-cs"/>
              </a:rPr>
              <a:t> </a:t>
            </a:r>
            <a:r>
              <a:rPr lang="en-US" altLang="tr-TR" sz="2000" dirty="0" err="1">
                <a:solidFill>
                  <a:schemeClr val="tx1"/>
                </a:solidFill>
                <a:latin typeface="+mn-lt"/>
                <a:cs typeface="+mn-cs"/>
              </a:rPr>
              <a:t>alması</a:t>
            </a:r>
            <a:endParaRPr lang="en-US" altLang="tr-TR" sz="2000" dirty="0">
              <a:solidFill>
                <a:schemeClr val="tx1"/>
              </a:solidFill>
              <a:latin typeface="+mn-lt"/>
              <a:cs typeface="+mn-cs"/>
            </a:endParaRPr>
          </a:p>
        </p:txBody>
      </p:sp>
      <p:pic>
        <p:nvPicPr>
          <p:cNvPr id="35844" name="Picture 2">
            <a:extLst>
              <a:ext uri="{FF2B5EF4-FFF2-40B4-BE49-F238E27FC236}">
                <a16:creationId xmlns:a16="http://schemas.microsoft.com/office/drawing/2014/main" id="{FD03517D-660F-9621-42DC-578F3C6F54E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8019" y="1292268"/>
            <a:ext cx="4273463" cy="4273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9" name="Group 35848">
            <a:extLst>
              <a:ext uri="{FF2B5EF4-FFF2-40B4-BE49-F238E27FC236}">
                <a16:creationId xmlns:a16="http://schemas.microsoft.com/office/drawing/2014/main" id="{C54A2A4D-19EF-3552-F383-6AD9587C8A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35850" name="Rectangle 35849">
              <a:extLst>
                <a:ext uri="{FF2B5EF4-FFF2-40B4-BE49-F238E27FC236}">
                  <a16:creationId xmlns:a16="http://schemas.microsoft.com/office/drawing/2014/main" id="{A9208F0F-2734-3945-8FD0-EEB19CF41A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1" name="Rectangle 35850">
              <a:extLst>
                <a:ext uri="{FF2B5EF4-FFF2-40B4-BE49-F238E27FC236}">
                  <a16:creationId xmlns:a16="http://schemas.microsoft.com/office/drawing/2014/main" id="{62CFF5D9-43B9-9D58-6F3F-25041716D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98" name="Group 41991">
            <a:extLst>
              <a:ext uri="{FF2B5EF4-FFF2-40B4-BE49-F238E27FC236}">
                <a16:creationId xmlns:a16="http://schemas.microsoft.com/office/drawing/2014/main" id="{D19F7815-3AA2-7679-26F4-A63338C8B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68" y="4843169"/>
            <a:ext cx="12196668" cy="2016059"/>
            <a:chOff x="-4668" y="4843169"/>
            <a:chExt cx="12196668" cy="2016059"/>
          </a:xfrm>
        </p:grpSpPr>
        <p:sp>
          <p:nvSpPr>
            <p:cNvPr id="41993" name="Rectangle 41992">
              <a:extLst>
                <a:ext uri="{FF2B5EF4-FFF2-40B4-BE49-F238E27FC236}">
                  <a16:creationId xmlns:a16="http://schemas.microsoft.com/office/drawing/2014/main" id="{656154CE-3587-5C44-2A6B-1FE49B302C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668" y="4843169"/>
              <a:ext cx="12196668" cy="2015947"/>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9" name="Rectangle 41993">
              <a:extLst>
                <a:ext uri="{FF2B5EF4-FFF2-40B4-BE49-F238E27FC236}">
                  <a16:creationId xmlns:a16="http://schemas.microsoft.com/office/drawing/2014/main" id="{3E7A46DB-98C4-E666-AEC5-DF8B5DD9E7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4400"/>
              <a:ext cx="10565988" cy="2014828"/>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995" name="Rectangle 41994">
              <a:extLst>
                <a:ext uri="{FF2B5EF4-FFF2-40B4-BE49-F238E27FC236}">
                  <a16:creationId xmlns:a16="http://schemas.microsoft.com/office/drawing/2014/main" id="{89F8962A-028A-2EBA-FBCF-F9B0334400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68" y="4843170"/>
              <a:ext cx="10309010" cy="2006799"/>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00" name="Rectangle 41995">
              <a:extLst>
                <a:ext uri="{FF2B5EF4-FFF2-40B4-BE49-F238E27FC236}">
                  <a16:creationId xmlns:a16="http://schemas.microsoft.com/office/drawing/2014/main" id="{2F139663-D7C2-5898-E610-2183584AC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05876" y="4851203"/>
              <a:ext cx="8086124" cy="200679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1987" name="Dikdörtgen 1">
            <a:extLst>
              <a:ext uri="{FF2B5EF4-FFF2-40B4-BE49-F238E27FC236}">
                <a16:creationId xmlns:a16="http://schemas.microsoft.com/office/drawing/2014/main" id="{13B6CB2C-A185-02E1-2893-56ED14BCB486}"/>
              </a:ext>
            </a:extLst>
          </p:cNvPr>
          <p:cNvSpPr>
            <a:spLocks noChangeArrowheads="1"/>
          </p:cNvSpPr>
          <p:nvPr/>
        </p:nvSpPr>
        <p:spPr bwMode="auto">
          <a:xfrm>
            <a:off x="1611630" y="5167418"/>
            <a:ext cx="8949690" cy="7022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spcBef>
                <a:spcPct val="0"/>
              </a:spcBef>
              <a:spcAft>
                <a:spcPts val="600"/>
              </a:spcAft>
              <a:buNone/>
            </a:pPr>
            <a:r>
              <a:rPr lang="en-US" altLang="tr-TR" sz="3600" kern="1200">
                <a:solidFill>
                  <a:srgbClr val="FFFFFF"/>
                </a:solidFill>
                <a:latin typeface="+mj-lt"/>
                <a:ea typeface="+mj-ea"/>
                <a:cs typeface="+mj-cs"/>
              </a:rPr>
              <a:t>Kaldıraç Etkisi</a:t>
            </a:r>
          </a:p>
        </p:txBody>
      </p:sp>
      <p:pic>
        <p:nvPicPr>
          <p:cNvPr id="41986" name="Picture 3">
            <a:extLst>
              <a:ext uri="{FF2B5EF4-FFF2-40B4-BE49-F238E27FC236}">
                <a16:creationId xmlns:a16="http://schemas.microsoft.com/office/drawing/2014/main" id="{38695AF1-A7B9-C94A-599E-0FDAE7358E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79621" y="461527"/>
            <a:ext cx="7632758" cy="389497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8D7148F-F3D1-DCC0-9BD9-298F6D70F168}"/>
              </a:ext>
            </a:extLst>
          </p:cNvPr>
          <p:cNvSpPr>
            <a:spLocks noGrp="1" noRot="1" noChangeArrowheads="1"/>
          </p:cNvSpPr>
          <p:nvPr>
            <p:ph type="title"/>
          </p:nvPr>
        </p:nvSpPr>
        <p:spPr>
          <a:xfrm>
            <a:off x="2424114" y="333376"/>
            <a:ext cx="7704137" cy="1223963"/>
          </a:xfrm>
        </p:spPr>
        <p:txBody>
          <a:bodyPr rtlCol="0">
            <a:normAutofit fontScale="90000"/>
          </a:bodyPr>
          <a:lstStyle/>
          <a:p>
            <a:pPr>
              <a:defRPr/>
            </a:pPr>
            <a:r>
              <a:rPr lang="en-US" altLang="tr-TR" sz="3600" b="1">
                <a:solidFill>
                  <a:srgbClr val="0070C0"/>
                </a:solidFill>
                <a:latin typeface="Arial" charset="0"/>
                <a:cs typeface="Arial" charset="0"/>
              </a:rPr>
              <a:t>Elle </a:t>
            </a:r>
            <a:r>
              <a:rPr lang="tr-TR" altLang="tr-TR" sz="3600" b="1">
                <a:solidFill>
                  <a:srgbClr val="0070C0"/>
                </a:solidFill>
                <a:latin typeface="Arial" charset="0"/>
                <a:cs typeface="Arial" charset="0"/>
              </a:rPr>
              <a:t>Taşımada Uyulabilecek Kurallar</a:t>
            </a:r>
            <a:br>
              <a:rPr lang="tr-TR" altLang="tr-TR">
                <a:latin typeface="Arial" charset="0"/>
                <a:cs typeface="Arial" charset="0"/>
              </a:rPr>
            </a:br>
            <a:endParaRPr lang="tr-TR" altLang="tr-TR">
              <a:latin typeface="Arial" charset="0"/>
              <a:cs typeface="Arial" charset="0"/>
            </a:endParaRPr>
          </a:p>
        </p:txBody>
      </p:sp>
      <p:sp>
        <p:nvSpPr>
          <p:cNvPr id="119811" name="Rectangle 3">
            <a:extLst>
              <a:ext uri="{FF2B5EF4-FFF2-40B4-BE49-F238E27FC236}">
                <a16:creationId xmlns:a16="http://schemas.microsoft.com/office/drawing/2014/main" id="{44905A07-298D-694E-CBDA-4AE4BB63473B}"/>
              </a:ext>
            </a:extLst>
          </p:cNvPr>
          <p:cNvSpPr>
            <a:spLocks noGrp="1" noRot="1" noChangeArrowheads="1"/>
          </p:cNvSpPr>
          <p:nvPr>
            <p:ph idx="1"/>
          </p:nvPr>
        </p:nvSpPr>
        <p:spPr>
          <a:xfrm>
            <a:off x="2495551" y="1125539"/>
            <a:ext cx="7408863" cy="3311525"/>
          </a:xfrm>
        </p:spPr>
        <p:txBody>
          <a:bodyPr rtlCol="0">
            <a:normAutofit fontScale="55000" lnSpcReduction="20000"/>
          </a:bodyPr>
          <a:lstStyle/>
          <a:p>
            <a:pPr marL="0" indent="0" algn="just">
              <a:lnSpc>
                <a:spcPct val="80000"/>
              </a:lnSpc>
              <a:buClr>
                <a:schemeClr val="accent1">
                  <a:lumMod val="75000"/>
                </a:schemeClr>
              </a:buClr>
              <a:buNone/>
              <a:defRPr/>
            </a:pPr>
            <a:r>
              <a:rPr lang="tr-TR" b="1" dirty="0">
                <a:cs typeface="Arial" panose="020B0604020202020204" pitchFamily="34" charset="0"/>
              </a:rPr>
              <a:t>1. Kaldırma İşini Planlayın:</a:t>
            </a:r>
          </a:p>
          <a:p>
            <a:pPr marL="0" indent="0" algn="just">
              <a:lnSpc>
                <a:spcPct val="80000"/>
              </a:lnSpc>
              <a:buClr>
                <a:schemeClr val="accent1">
                  <a:lumMod val="75000"/>
                </a:schemeClr>
              </a:buClr>
              <a:buNone/>
              <a:defRPr/>
            </a:pPr>
            <a:endParaRPr lang="tr-TR" dirty="0">
              <a:cs typeface="Arial" panose="020B0604020202020204" pitchFamily="34" charset="0"/>
            </a:endParaRPr>
          </a:p>
          <a:p>
            <a:pPr marL="274320" indent="-274320" algn="just">
              <a:lnSpc>
                <a:spcPct val="120000"/>
              </a:lnSpc>
              <a:buClr>
                <a:schemeClr val="accent1">
                  <a:lumMod val="75000"/>
                </a:schemeClr>
              </a:buClr>
              <a:buFont typeface="Arial"/>
              <a:buChar char="•"/>
              <a:defRPr/>
            </a:pPr>
            <a:r>
              <a:rPr lang="tr-TR" dirty="0">
                <a:cs typeface="Arial" panose="020B0604020202020204" pitchFamily="34" charset="0"/>
              </a:rPr>
              <a:t>Yükün nereye konulacağını belirleyin,</a:t>
            </a:r>
            <a:endParaRPr lang="en-US" b="1" dirty="0">
              <a:cs typeface="Arial" panose="020B0604020202020204" pitchFamily="34" charset="0"/>
            </a:endParaRPr>
          </a:p>
          <a:p>
            <a:pPr marL="274320" indent="-274320" algn="just">
              <a:lnSpc>
                <a:spcPct val="120000"/>
              </a:lnSpc>
              <a:buClr>
                <a:schemeClr val="accent1">
                  <a:lumMod val="75000"/>
                </a:schemeClr>
              </a:buClr>
              <a:buFont typeface="Arial"/>
              <a:buChar char="•"/>
              <a:defRPr/>
            </a:pPr>
            <a:r>
              <a:rPr lang="tr-TR" dirty="0">
                <a:cs typeface="Arial" panose="020B0604020202020204" pitchFamily="34" charset="0"/>
              </a:rPr>
              <a:t>Eğer mümkünse uygun kaldırma için yardımcı malzemeleri kullanın (manivela , takoz vb.),</a:t>
            </a:r>
          </a:p>
          <a:p>
            <a:pPr marL="274320" indent="-274320" algn="just">
              <a:lnSpc>
                <a:spcPct val="120000"/>
              </a:lnSpc>
              <a:buClr>
                <a:schemeClr val="accent1">
                  <a:lumMod val="75000"/>
                </a:schemeClr>
              </a:buClr>
              <a:buFont typeface="Arial"/>
              <a:buChar char="•"/>
              <a:defRPr/>
            </a:pPr>
            <a:r>
              <a:rPr lang="tr-TR" dirty="0">
                <a:cs typeface="Arial" panose="020B0604020202020204" pitchFamily="34" charset="0"/>
              </a:rPr>
              <a:t>Kaldırma yaparken yardıma ihtiyacınız var mı, değerlendirin?</a:t>
            </a:r>
          </a:p>
          <a:p>
            <a:pPr marL="274320" indent="-274320" algn="just">
              <a:lnSpc>
                <a:spcPct val="120000"/>
              </a:lnSpc>
              <a:buClr>
                <a:schemeClr val="accent1">
                  <a:lumMod val="75000"/>
                </a:schemeClr>
              </a:buClr>
              <a:buFont typeface="Arial"/>
              <a:buChar char="•"/>
              <a:defRPr/>
            </a:pPr>
            <a:r>
              <a:rPr lang="tr-TR" dirty="0">
                <a:cs typeface="Arial" panose="020B0604020202020204" pitchFamily="34" charset="0"/>
              </a:rPr>
              <a:t>Engelleri kaldırın,</a:t>
            </a:r>
          </a:p>
          <a:p>
            <a:pPr marL="274320" indent="-274320" algn="just">
              <a:lnSpc>
                <a:spcPct val="120000"/>
              </a:lnSpc>
              <a:buClr>
                <a:schemeClr val="accent1">
                  <a:lumMod val="75000"/>
                </a:schemeClr>
              </a:buClr>
              <a:buFont typeface="Arial"/>
              <a:buChar char="•"/>
              <a:defRPr/>
            </a:pPr>
            <a:r>
              <a:rPr lang="tr-TR" dirty="0">
                <a:cs typeface="Arial" panose="020B0604020202020204" pitchFamily="34" charset="0"/>
              </a:rPr>
              <a:t>Kaldırmak istediğiniz cisim omuz boyunuza göre uzun ise (döşeme gibi) yükü götüreceğiniz yolun yarısı kadar mesafede masa üzerinde bırakacak şekilde plan yapın veya </a:t>
            </a:r>
            <a:r>
              <a:rPr lang="tr-TR" dirty="0">
                <a:solidFill>
                  <a:srgbClr val="FF0000"/>
                </a:solidFill>
                <a:cs typeface="Arial" panose="020B0604020202020204" pitchFamily="34" charset="0"/>
              </a:rPr>
              <a:t>taşıma pozisyonunu değiştirin</a:t>
            </a:r>
            <a:r>
              <a:rPr lang="tr-TR" dirty="0">
                <a:cs typeface="Arial" panose="020B0604020202020204" pitchFamily="34" charset="0"/>
              </a:rPr>
              <a:t>, </a:t>
            </a:r>
          </a:p>
        </p:txBody>
      </p:sp>
      <p:pic>
        <p:nvPicPr>
          <p:cNvPr id="44036" name="Resim 2">
            <a:extLst>
              <a:ext uri="{FF2B5EF4-FFF2-40B4-BE49-F238E27FC236}">
                <a16:creationId xmlns:a16="http://schemas.microsoft.com/office/drawing/2014/main" id="{A1A59E0B-C7AC-F7EC-2AB7-0423471BC0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2889" y="4581525"/>
            <a:ext cx="72104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096" name="Rectangle 4609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95" name="Oval 4609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kişi, şahıs, giyim, ayakkabı, yer içeren bir resim&#10;&#10;Açıklama otomatik olarak oluşturuldu">
            <a:extLst>
              <a:ext uri="{FF2B5EF4-FFF2-40B4-BE49-F238E27FC236}">
                <a16:creationId xmlns:a16="http://schemas.microsoft.com/office/drawing/2014/main" id="{C3D5C0D7-ECFA-9D4D-1CDD-45D99E7F2A49}"/>
              </a:ext>
            </a:extLst>
          </p:cNvPr>
          <p:cNvPicPr>
            <a:picLocks noChangeAspect="1"/>
          </p:cNvPicPr>
          <p:nvPr/>
        </p:nvPicPr>
        <p:blipFill rotWithShape="1">
          <a:blip r:embed="rId3">
            <a:extLst>
              <a:ext uri="{28A0092B-C50C-407E-A947-70E740481C1C}">
                <a14:useLocalDpi xmlns:a14="http://schemas.microsoft.com/office/drawing/2010/main" val="0"/>
              </a:ext>
            </a:extLst>
          </a:blip>
          <a:srcRect l="4597" r="30529" b="1"/>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6097"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6099"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46082" name="Rectangle 3">
            <a:extLst>
              <a:ext uri="{FF2B5EF4-FFF2-40B4-BE49-F238E27FC236}">
                <a16:creationId xmlns:a16="http://schemas.microsoft.com/office/drawing/2014/main" id="{1D46E747-C864-12B2-F1D5-1B8F35BE385A}"/>
              </a:ext>
            </a:extLst>
          </p:cNvPr>
          <p:cNvSpPr>
            <a:spLocks noGrp="1" noRot="1" noChangeArrowheads="1"/>
          </p:cNvSpPr>
          <p:nvPr>
            <p:ph idx="1"/>
          </p:nvPr>
        </p:nvSpPr>
        <p:spPr>
          <a:xfrm>
            <a:off x="6657715" y="2990818"/>
            <a:ext cx="4827148" cy="2913872"/>
          </a:xfrm>
        </p:spPr>
        <p:txBody>
          <a:bodyPr anchor="t">
            <a:normAutofit/>
          </a:bodyPr>
          <a:lstStyle/>
          <a:p>
            <a:pPr marL="990600" lvl="1" indent="-533400">
              <a:buNone/>
            </a:pPr>
            <a:r>
              <a:rPr lang="tr-TR" altLang="tr-TR" sz="1700" b="1" dirty="0">
                <a:solidFill>
                  <a:schemeClr val="tx1">
                    <a:alpha val="80000"/>
                  </a:schemeClr>
                </a:solidFill>
                <a:cs typeface="Arial" panose="020B0604020202020204" pitchFamily="34" charset="0"/>
              </a:rPr>
              <a:t>2. Ayakların Arasında Mesafe Bırakın</a:t>
            </a:r>
            <a:endParaRPr lang="tr-TR" altLang="tr-TR" sz="1700" dirty="0">
              <a:solidFill>
                <a:schemeClr val="tx1">
                  <a:alpha val="80000"/>
                </a:schemeClr>
              </a:solidFill>
              <a:cs typeface="Arial" panose="020B0604020202020204" pitchFamily="34" charset="0"/>
            </a:endParaRPr>
          </a:p>
          <a:p>
            <a:pPr marL="609600" indent="-609600"/>
            <a:r>
              <a:rPr lang="tr-TR" altLang="tr-TR" sz="1700" dirty="0">
                <a:solidFill>
                  <a:schemeClr val="tx1">
                    <a:alpha val="80000"/>
                  </a:schemeClr>
                </a:solidFill>
              </a:rPr>
              <a:t>Kaldırma için dengeli ve sabit bir yüzey sağlayın (Dar kenar ve uygun olmayan ayakkabı bunu güçleştirir)</a:t>
            </a:r>
          </a:p>
          <a:p>
            <a:pPr marL="609600" indent="-609600"/>
            <a:r>
              <a:rPr lang="tr-TR" altLang="tr-TR" sz="1700" dirty="0">
                <a:solidFill>
                  <a:schemeClr val="tx1">
                    <a:alpha val="80000"/>
                  </a:schemeClr>
                </a:solidFill>
              </a:rPr>
              <a:t>İlerideki ayak gerideki ile mesafeli olmalı ve yerleşimi rahat olmalıdır. Mümkünse gerideki ayak yükü götüreceğiniz yönü göstermelidir. </a:t>
            </a:r>
          </a:p>
        </p:txBody>
      </p:sp>
      <p:sp>
        <p:nvSpPr>
          <p:cNvPr id="4610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610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912" name="Rectangle 123911">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14" name="Rectangle 123913">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3916" name="Picture 123915">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23918" name="Rectangle 123917">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920" name="Rectangle 123919">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48131" name="Resim 1">
            <a:extLst>
              <a:ext uri="{FF2B5EF4-FFF2-40B4-BE49-F238E27FC236}">
                <a16:creationId xmlns:a16="http://schemas.microsoft.com/office/drawing/2014/main" id="{52C38B61-1DB6-B648-3A90-918C60CA1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20807" y="2679558"/>
            <a:ext cx="5468347" cy="14901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3">
            <a:extLst>
              <a:ext uri="{FF2B5EF4-FFF2-40B4-BE49-F238E27FC236}">
                <a16:creationId xmlns:a16="http://schemas.microsoft.com/office/drawing/2014/main" id="{F4C0B915-8F93-826D-C4F8-D3FC62CAB942}"/>
              </a:ext>
            </a:extLst>
          </p:cNvPr>
          <p:cNvSpPr>
            <a:spLocks noGrp="1" noRot="1" noChangeArrowheads="1"/>
          </p:cNvSpPr>
          <p:nvPr>
            <p:ph idx="1"/>
          </p:nvPr>
        </p:nvSpPr>
        <p:spPr>
          <a:xfrm>
            <a:off x="6597016" y="2965592"/>
            <a:ext cx="4874177" cy="2987397"/>
          </a:xfrm>
        </p:spPr>
        <p:txBody>
          <a:bodyPr rtlCol="0">
            <a:normAutofit/>
          </a:bodyPr>
          <a:lstStyle/>
          <a:p>
            <a:pPr marL="609600" indent="-609600">
              <a:buClr>
                <a:schemeClr val="accent1">
                  <a:lumMod val="75000"/>
                </a:schemeClr>
              </a:buClr>
              <a:buNone/>
              <a:defRPr/>
            </a:pPr>
            <a:r>
              <a:rPr lang="tr-TR" sz="1500" b="1" dirty="0">
                <a:cs typeface="Arial" panose="020B0604020202020204" pitchFamily="34" charset="0"/>
              </a:rPr>
              <a:t>3. Uygun Kaldırma Pozisyonuna Hazırlanın</a:t>
            </a:r>
            <a:endParaRPr lang="tr-TR" sz="1500" dirty="0">
              <a:cs typeface="Arial" panose="020B0604020202020204" pitchFamily="34" charset="0"/>
            </a:endParaRPr>
          </a:p>
          <a:p>
            <a:pPr marL="609600" indent="-609600">
              <a:buClr>
                <a:schemeClr val="accent1">
                  <a:lumMod val="75000"/>
                </a:schemeClr>
              </a:buClr>
              <a:buFont typeface="Arial"/>
              <a:buChar char="•"/>
              <a:defRPr/>
            </a:pPr>
            <a:r>
              <a:rPr lang="tr-TR" sz="1500" dirty="0">
                <a:cs typeface="Arial" panose="020B0604020202020204" pitchFamily="34" charset="0"/>
              </a:rPr>
              <a:t>Alçak mesafede bir yük kaldıracaksanız dizlerinizi bükün fakat tamamen diz çökmeyin veya dizleriniz çok fazla eğmeyin. Arkanızı düz tutun (vücudun doğal yuvarlak arka şeklini korumak için çeneyi içeri çekmek faydalı olur)</a:t>
            </a:r>
          </a:p>
          <a:p>
            <a:pPr marL="609600" indent="-609600">
              <a:buClr>
                <a:schemeClr val="accent1">
                  <a:lumMod val="75000"/>
                </a:schemeClr>
              </a:buClr>
              <a:buFont typeface="Arial"/>
              <a:buChar char="•"/>
              <a:defRPr/>
            </a:pPr>
            <a:r>
              <a:rPr lang="tr-TR" sz="1500" dirty="0">
                <a:cs typeface="Arial" panose="020B0604020202020204" pitchFamily="34" charset="0"/>
              </a:rPr>
              <a:t>Yükü kavramak için ileri doğru yükün üzerine hafifçe eğilin. Omuz seviyesini koruyun ve kalçanızla aynı yönde tutun.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4" name="Rectangle 5018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6" name="Rectangle 50185">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188" name="Picture 50187">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50190" name="Rectangle 50189">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2" name="Rectangle 50191">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50179" name="Resim 2">
            <a:extLst>
              <a:ext uri="{FF2B5EF4-FFF2-40B4-BE49-F238E27FC236}">
                <a16:creationId xmlns:a16="http://schemas.microsoft.com/office/drawing/2014/main" id="{BDE2CC2E-7F4F-F38F-7F0B-2E82DF0B4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925970" y="895610"/>
            <a:ext cx="5058020" cy="50580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3">
            <a:extLst>
              <a:ext uri="{FF2B5EF4-FFF2-40B4-BE49-F238E27FC236}">
                <a16:creationId xmlns:a16="http://schemas.microsoft.com/office/drawing/2014/main" id="{8245C9C2-7FEE-2A9D-BFBA-1299074A7FEC}"/>
              </a:ext>
            </a:extLst>
          </p:cNvPr>
          <p:cNvSpPr>
            <a:spLocks noGrp="1" noRot="1" noChangeArrowheads="1"/>
          </p:cNvSpPr>
          <p:nvPr>
            <p:ph idx="1"/>
          </p:nvPr>
        </p:nvSpPr>
        <p:spPr>
          <a:xfrm>
            <a:off x="6597016" y="2965592"/>
            <a:ext cx="4589328" cy="2987397"/>
          </a:xfrm>
        </p:spPr>
        <p:txBody>
          <a:bodyPr>
            <a:normAutofit/>
          </a:bodyPr>
          <a:lstStyle/>
          <a:p>
            <a:pPr marL="609600" indent="-609600">
              <a:buNone/>
            </a:pPr>
            <a:r>
              <a:rPr lang="tr-TR" altLang="tr-TR" sz="1800" b="1" dirty="0">
                <a:cs typeface="Arial" panose="020B0604020202020204" pitchFamily="34" charset="0"/>
              </a:rPr>
              <a:t>4.  Yükü Sıkıca kavrayın</a:t>
            </a:r>
            <a:endParaRPr lang="tr-TR" altLang="tr-TR" sz="1800" dirty="0">
              <a:cs typeface="Arial" panose="020B0604020202020204" pitchFamily="34" charset="0"/>
            </a:endParaRPr>
          </a:p>
          <a:p>
            <a:pPr marL="609600" indent="-609600"/>
            <a:r>
              <a:rPr lang="tr-TR" altLang="tr-TR" sz="1800" dirty="0">
                <a:cs typeface="Arial" panose="020B0604020202020204" pitchFamily="34" charset="0"/>
              </a:rPr>
              <a:t>Kolları, bacaklar tarafından oluşturulan sınırı koruyacak şekilde tutun. En iyi kaldırma pozisyonu ve çeşidi o anki durum ve kişisel tercihe dayanır.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23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2">
            <a:extLst>
              <a:ext uri="{FF2B5EF4-FFF2-40B4-BE49-F238E27FC236}">
                <a16:creationId xmlns:a16="http://schemas.microsoft.com/office/drawing/2014/main" id="{62466252-E820-47C4-A44E-2F460B1A3192}"/>
              </a:ext>
            </a:extLst>
          </p:cNvPr>
          <p:cNvSpPr>
            <a:spLocks noGrp="1" noRot="1" noChangeArrowheads="1"/>
          </p:cNvSpPr>
          <p:nvPr>
            <p:ph type="title"/>
          </p:nvPr>
        </p:nvSpPr>
        <p:spPr>
          <a:xfrm>
            <a:off x="761800" y="762001"/>
            <a:ext cx="5334197" cy="1708242"/>
          </a:xfrm>
        </p:spPr>
        <p:txBody>
          <a:bodyPr rtlCol="0" anchor="ctr">
            <a:normAutofit/>
          </a:bodyPr>
          <a:lstStyle/>
          <a:p>
            <a:pPr>
              <a:defRPr/>
            </a:pPr>
            <a:r>
              <a:rPr lang="tr-TR" altLang="tr-TR" sz="3700">
                <a:latin typeface="Arial" charset="0"/>
                <a:cs typeface="Arial" charset="0"/>
              </a:rPr>
              <a:t>Elle Taşımada Dikkat Edilmesi Gereken Hususlar </a:t>
            </a:r>
          </a:p>
        </p:txBody>
      </p:sp>
      <p:sp>
        <p:nvSpPr>
          <p:cNvPr id="52227" name="Rectangle 3">
            <a:extLst>
              <a:ext uri="{FF2B5EF4-FFF2-40B4-BE49-F238E27FC236}">
                <a16:creationId xmlns:a16="http://schemas.microsoft.com/office/drawing/2014/main" id="{6937F7F3-6EED-713E-27C3-005CA2FF9798}"/>
              </a:ext>
            </a:extLst>
          </p:cNvPr>
          <p:cNvSpPr>
            <a:spLocks noGrp="1" noRot="1" noChangeArrowheads="1"/>
          </p:cNvSpPr>
          <p:nvPr>
            <p:ph idx="1"/>
          </p:nvPr>
        </p:nvSpPr>
        <p:spPr>
          <a:xfrm>
            <a:off x="761800" y="2470244"/>
            <a:ext cx="5334197" cy="3769835"/>
          </a:xfrm>
        </p:spPr>
        <p:txBody>
          <a:bodyPr anchor="ctr">
            <a:normAutofit/>
          </a:bodyPr>
          <a:lstStyle/>
          <a:p>
            <a:pPr marL="609600" indent="-609600">
              <a:spcBef>
                <a:spcPts val="2400"/>
              </a:spcBef>
            </a:pPr>
            <a:r>
              <a:rPr lang="tr-TR" altLang="tr-TR" sz="1600" dirty="0">
                <a:cs typeface="Arial" panose="020B0604020202020204" pitchFamily="34" charset="0"/>
              </a:rPr>
              <a:t>Cisimleri bedeninizle değil de</a:t>
            </a:r>
            <a:r>
              <a:rPr lang="tr-TR" altLang="tr-TR" sz="1600" b="1" dirty="0">
                <a:cs typeface="Arial" panose="020B0604020202020204" pitchFamily="34" charset="0"/>
              </a:rPr>
              <a:t> önce beyninizle kaldırdığınızı unutmayınız.</a:t>
            </a:r>
            <a:r>
              <a:rPr lang="tr-TR" altLang="tr-TR" sz="1600" dirty="0">
                <a:cs typeface="Arial" panose="020B0604020202020204" pitchFamily="34" charset="0"/>
              </a:rPr>
              <a:t> Bunun için ağır bir yükü mutlaka kaldırmanız gerekiyorsa, haltercilerin yaptığı gibi çok iyi </a:t>
            </a:r>
            <a:r>
              <a:rPr lang="tr-TR" altLang="tr-TR" sz="1600" b="1" dirty="0">
                <a:cs typeface="Arial" panose="020B0604020202020204" pitchFamily="34" charset="0"/>
              </a:rPr>
              <a:t>konsantre</a:t>
            </a:r>
            <a:r>
              <a:rPr lang="tr-TR" altLang="tr-TR" sz="1600" dirty="0">
                <a:cs typeface="Arial" panose="020B0604020202020204" pitchFamily="34" charset="0"/>
              </a:rPr>
              <a:t> olunuz.</a:t>
            </a:r>
          </a:p>
          <a:p>
            <a:pPr marL="609600" indent="-609600">
              <a:spcBef>
                <a:spcPts val="2400"/>
              </a:spcBef>
            </a:pPr>
            <a:r>
              <a:rPr lang="tr-TR" altLang="tr-TR" sz="1600" dirty="0">
                <a:cs typeface="Arial" panose="020B0604020202020204" pitchFamily="34" charset="0"/>
              </a:rPr>
              <a:t>Kaldırırken yavaş ve temkinli hareket ediniz,</a:t>
            </a:r>
            <a:r>
              <a:rPr lang="tr-TR" altLang="tr-TR" sz="1600" b="1" dirty="0">
                <a:cs typeface="Arial" panose="020B0604020202020204" pitchFamily="34" charset="0"/>
              </a:rPr>
              <a:t> ani hareketlerden kaçınınız. </a:t>
            </a:r>
            <a:r>
              <a:rPr lang="tr-TR" altLang="tr-TR" sz="1600" dirty="0">
                <a:cs typeface="Arial" panose="020B0604020202020204" pitchFamily="34" charset="0"/>
              </a:rPr>
              <a:t>Adalelerinize ani yük bindirmeyiniz. Kaldırma esnasında karın kaslarınızı kasarak bütün kas gruplarınızı aynı anda çalıştırınız. Karın ve sırt adalelerinizin kasılması omurganızı destekler.</a:t>
            </a:r>
          </a:p>
          <a:p>
            <a:pPr marL="609600" indent="-609600">
              <a:spcBef>
                <a:spcPts val="2400"/>
              </a:spcBef>
            </a:pPr>
            <a:r>
              <a:rPr lang="tr-TR" altLang="tr-TR" sz="1600" dirty="0">
                <a:cs typeface="Arial" panose="020B0604020202020204" pitchFamily="34" charset="0"/>
              </a:rPr>
              <a:t>Ayakta iken belinizi sağa veya sola doğru rotasyon yaptırıp eğilerek yerden bir şey almayınız.</a:t>
            </a:r>
          </a:p>
        </p:txBody>
      </p:sp>
      <p:pic>
        <p:nvPicPr>
          <p:cNvPr id="52229" name="Picture 52228" descr="Sarı arka plan üzerinde ünlem işareti">
            <a:extLst>
              <a:ext uri="{FF2B5EF4-FFF2-40B4-BE49-F238E27FC236}">
                <a16:creationId xmlns:a16="http://schemas.microsoft.com/office/drawing/2014/main" id="{754C39C9-74E4-4E12-E4BE-C50A7E12FE94}"/>
              </a:ext>
            </a:extLst>
          </p:cNvPr>
          <p:cNvPicPr>
            <a:picLocks noChangeAspect="1"/>
          </p:cNvPicPr>
          <p:nvPr/>
        </p:nvPicPr>
        <p:blipFill rotWithShape="1">
          <a:blip r:embed="rId3"/>
          <a:srcRect l="27337" r="14419"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28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6" name="Picture 54275" descr="Sarı arka plan üzerinde ünlem işareti">
            <a:extLst>
              <a:ext uri="{FF2B5EF4-FFF2-40B4-BE49-F238E27FC236}">
                <a16:creationId xmlns:a16="http://schemas.microsoft.com/office/drawing/2014/main" id="{3EFE389B-3A6C-2AED-B66F-B77A3AF1F20B}"/>
              </a:ext>
            </a:extLst>
          </p:cNvPr>
          <p:cNvPicPr>
            <a:picLocks noChangeAspect="1"/>
          </p:cNvPicPr>
          <p:nvPr/>
        </p:nvPicPr>
        <p:blipFill rotWithShape="1">
          <a:blip r:embed="rId3"/>
          <a:srcRect l="23164" r="10247"/>
          <a:stretch/>
        </p:blipFill>
        <p:spPr>
          <a:xfrm>
            <a:off x="6103027" y="10"/>
            <a:ext cx="6088971" cy="6857990"/>
          </a:xfrm>
          <a:prstGeom prst="rect">
            <a:avLst/>
          </a:prstGeom>
        </p:spPr>
      </p:pic>
      <p:sp useBgFill="1">
        <p:nvSpPr>
          <p:cNvPr id="54282" name="Rectangle 5428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284" name="Rectangle 5428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4" name="Rectangle 2">
            <a:extLst>
              <a:ext uri="{FF2B5EF4-FFF2-40B4-BE49-F238E27FC236}">
                <a16:creationId xmlns:a16="http://schemas.microsoft.com/office/drawing/2014/main" id="{E5ECB76D-1682-06F4-A102-CC3D0E1BAE14}"/>
              </a:ext>
            </a:extLst>
          </p:cNvPr>
          <p:cNvSpPr>
            <a:spLocks noGrp="1" noRot="1" noChangeArrowheads="1"/>
          </p:cNvSpPr>
          <p:nvPr>
            <p:ph type="title"/>
          </p:nvPr>
        </p:nvSpPr>
        <p:spPr>
          <a:xfrm>
            <a:off x="761801" y="328512"/>
            <a:ext cx="4778387" cy="1628970"/>
          </a:xfrm>
        </p:spPr>
        <p:txBody>
          <a:bodyPr anchor="ctr">
            <a:normAutofit/>
          </a:bodyPr>
          <a:lstStyle/>
          <a:p>
            <a:pPr eaLnBrk="1" hangingPunct="1"/>
            <a:r>
              <a:rPr lang="tr-TR" altLang="tr-TR" sz="3700">
                <a:latin typeface="Arial" panose="020B0604020202020204" pitchFamily="34" charset="0"/>
                <a:cs typeface="Arial" panose="020B0604020202020204" pitchFamily="34" charset="0"/>
              </a:rPr>
              <a:t>Elle Taşımada Dikkat Edilmesi Gereken Hususlar </a:t>
            </a:r>
          </a:p>
        </p:txBody>
      </p:sp>
      <p:sp>
        <p:nvSpPr>
          <p:cNvPr id="32770" name="Rectangle 3">
            <a:extLst>
              <a:ext uri="{FF2B5EF4-FFF2-40B4-BE49-F238E27FC236}">
                <a16:creationId xmlns:a16="http://schemas.microsoft.com/office/drawing/2014/main" id="{617008E2-4DF1-0F36-BF33-1FF4F8C1F684}"/>
              </a:ext>
            </a:extLst>
          </p:cNvPr>
          <p:cNvSpPr>
            <a:spLocks noGrp="1" noRot="1" noChangeArrowheads="1"/>
          </p:cNvSpPr>
          <p:nvPr>
            <p:ph idx="1"/>
          </p:nvPr>
        </p:nvSpPr>
        <p:spPr>
          <a:xfrm>
            <a:off x="761801" y="2423160"/>
            <a:ext cx="4659756" cy="4315968"/>
          </a:xfrm>
        </p:spPr>
        <p:txBody>
          <a:bodyPr rtlCol="0" anchor="ctr">
            <a:noAutofit/>
          </a:bodyPr>
          <a:lstStyle/>
          <a:p>
            <a:pPr marL="609600" indent="-609600">
              <a:defRPr/>
            </a:pPr>
            <a:r>
              <a:rPr lang="tr-TR" altLang="tr-TR" sz="1400" dirty="0">
                <a:cs typeface="Arial" panose="020B0604020202020204" pitchFamily="34" charset="0"/>
              </a:rPr>
              <a:t>Beliniz geriye doğru eğilmiş vaziyetteyken sırtınıza ağırlık yüklemeyiniz. Mutlaka yüklemeniz gerekiyorsa dizleriniz biraz kırılmalı ve vücudunuz öne doğru hafif eğik olmalıdır.</a:t>
            </a:r>
          </a:p>
          <a:p>
            <a:pPr marL="0" indent="0">
              <a:buNone/>
              <a:defRPr/>
            </a:pPr>
            <a:endParaRPr lang="tr-TR" altLang="tr-TR" sz="1400" dirty="0">
              <a:cs typeface="Arial" panose="020B0604020202020204" pitchFamily="34" charset="0"/>
            </a:endParaRPr>
          </a:p>
          <a:p>
            <a:pPr marL="609600" indent="-609600">
              <a:defRPr/>
            </a:pPr>
            <a:r>
              <a:rPr lang="tr-TR" altLang="tr-TR" sz="1400" dirty="0">
                <a:cs typeface="Arial" panose="020B0604020202020204" pitchFamily="34" charset="0"/>
              </a:rPr>
              <a:t>Herhangi bir ağırlığı taşımanız gerekirse</a:t>
            </a:r>
            <a:r>
              <a:rPr lang="tr-TR" altLang="tr-TR" sz="1400" b="1" dirty="0">
                <a:cs typeface="Arial" panose="020B0604020202020204" pitchFamily="34" charset="0"/>
              </a:rPr>
              <a:t> yükü vücudunuza simetrik</a:t>
            </a:r>
            <a:r>
              <a:rPr lang="tr-TR" altLang="tr-TR" sz="1400" dirty="0">
                <a:cs typeface="Arial" panose="020B0604020202020204" pitchFamily="34" charset="0"/>
              </a:rPr>
              <a:t> olarak paylaştırdıktan sonra taşıyınız. </a:t>
            </a:r>
          </a:p>
          <a:p>
            <a:pPr marL="609600" indent="-609600">
              <a:defRPr/>
            </a:pPr>
            <a:endParaRPr lang="tr-TR" altLang="tr-TR" sz="1400" b="1" dirty="0">
              <a:cs typeface="Arial" panose="020B0604020202020204" pitchFamily="34" charset="0"/>
            </a:endParaRPr>
          </a:p>
          <a:p>
            <a:pPr marL="609600" indent="-609600">
              <a:defRPr/>
            </a:pPr>
            <a:r>
              <a:rPr lang="tr-TR" altLang="tr-TR" sz="1400" b="1" dirty="0">
                <a:cs typeface="Arial" panose="020B0604020202020204" pitchFamily="34" charset="0"/>
              </a:rPr>
              <a:t>Ağır bir yükü belinizden daha yükseğe kaldırmayınız.</a:t>
            </a:r>
            <a:r>
              <a:rPr lang="tr-TR" altLang="tr-TR" sz="1400" dirty="0">
                <a:cs typeface="Arial" panose="020B0604020202020204" pitchFamily="34" charset="0"/>
              </a:rPr>
              <a:t> Hele bu yükü başınızdan yukarı kaldırmayı denerseniz tam bir felaket olabilir.</a:t>
            </a:r>
          </a:p>
          <a:p>
            <a:pPr marL="0" indent="0">
              <a:buNone/>
              <a:defRPr/>
            </a:pPr>
            <a:endParaRPr lang="tr-TR" altLang="tr-TR" sz="1400" dirty="0">
              <a:cs typeface="Arial" panose="020B0604020202020204" pitchFamily="34" charset="0"/>
            </a:endParaRPr>
          </a:p>
          <a:p>
            <a:pPr marL="609600" indent="-609600">
              <a:defRPr/>
            </a:pPr>
            <a:r>
              <a:rPr lang="tr-TR" altLang="tr-TR" sz="1400" dirty="0">
                <a:cs typeface="Arial" panose="020B0604020202020204" pitchFamily="34" charset="0"/>
              </a:rPr>
              <a:t>Bir cismi taşırken ayaklarınız yere sağlam basmalıdır. Her</a:t>
            </a:r>
            <a:r>
              <a:rPr lang="tr-TR" altLang="tr-TR" sz="1400" b="1" dirty="0">
                <a:cs typeface="Arial" panose="020B0604020202020204" pitchFamily="34" charset="0"/>
              </a:rPr>
              <a:t> iki ayağınız arasındaki mesafe yaklaşık omuz genişliğinde olmalı</a:t>
            </a:r>
            <a:r>
              <a:rPr lang="tr-TR" altLang="tr-TR" sz="1400" dirty="0">
                <a:cs typeface="Arial" panose="020B0604020202020204" pitchFamily="34" charset="0"/>
              </a:rPr>
              <a:t> ve ayak uçlarınız dışa bakmalıdır.</a:t>
            </a:r>
            <a:endParaRPr lang="tr-TR" altLang="tr-TR" sz="1400" b="1" dirty="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1" name="Rectangle 2">
            <a:extLst>
              <a:ext uri="{FF2B5EF4-FFF2-40B4-BE49-F238E27FC236}">
                <a16:creationId xmlns:a16="http://schemas.microsoft.com/office/drawing/2014/main" id="{A68E6B03-FB51-5DC2-7E4E-F51A9C86B86B}"/>
              </a:ext>
            </a:extLst>
          </p:cNvPr>
          <p:cNvSpPr>
            <a:spLocks noGrp="1" noRot="1" noChangeArrowheads="1"/>
          </p:cNvSpPr>
          <p:nvPr>
            <p:ph type="title"/>
          </p:nvPr>
        </p:nvSpPr>
        <p:spPr>
          <a:xfrm>
            <a:off x="876692" y="741391"/>
            <a:ext cx="5479719" cy="1616203"/>
          </a:xfrm>
        </p:spPr>
        <p:txBody>
          <a:bodyPr rtlCol="0" anchor="b">
            <a:normAutofit/>
          </a:bodyPr>
          <a:lstStyle/>
          <a:p>
            <a:pPr>
              <a:defRPr/>
            </a:pPr>
            <a:r>
              <a:rPr lang="tr-TR" altLang="tr-TR" sz="3200">
                <a:latin typeface="Arial" charset="0"/>
                <a:cs typeface="Arial" charset="0"/>
              </a:rPr>
              <a:t>Elle Taşımada Dikkat Edilmesi Gereken Hususlar </a:t>
            </a:r>
          </a:p>
        </p:txBody>
      </p:sp>
      <p:sp>
        <p:nvSpPr>
          <p:cNvPr id="2" name="İçerik Yer Tutucusu 1">
            <a:extLst>
              <a:ext uri="{FF2B5EF4-FFF2-40B4-BE49-F238E27FC236}">
                <a16:creationId xmlns:a16="http://schemas.microsoft.com/office/drawing/2014/main" id="{F0FD0A91-A86E-D2E5-89C1-6D3711C79BE2}"/>
              </a:ext>
            </a:extLst>
          </p:cNvPr>
          <p:cNvSpPr>
            <a:spLocks noGrp="1"/>
          </p:cNvSpPr>
          <p:nvPr>
            <p:ph idx="1"/>
          </p:nvPr>
        </p:nvSpPr>
        <p:spPr>
          <a:xfrm>
            <a:off x="876692" y="2533476"/>
            <a:ext cx="5479719" cy="4150788"/>
          </a:xfrm>
        </p:spPr>
        <p:txBody>
          <a:bodyPr rtlCol="0" anchor="t">
            <a:noAutofit/>
          </a:bodyPr>
          <a:lstStyle/>
          <a:p>
            <a:pPr marL="609600" indent="-609600">
              <a:buClr>
                <a:schemeClr val="accent1">
                  <a:lumMod val="75000"/>
                </a:schemeClr>
              </a:buClr>
              <a:buFont typeface="Arial"/>
              <a:buChar char="•"/>
              <a:defRPr/>
            </a:pPr>
            <a:r>
              <a:rPr lang="tr-TR" sz="1400" b="1" dirty="0">
                <a:cs typeface="Arial" panose="020B0604020202020204" pitchFamily="34" charset="0"/>
              </a:rPr>
              <a:t>Yük elinizde iken dönmeniz gerekiyorsa belinizle değil ayaklarınızın yerini değiştirerek dönünüz,</a:t>
            </a:r>
          </a:p>
          <a:p>
            <a:pPr marL="0" indent="0">
              <a:buClr>
                <a:schemeClr val="accent1">
                  <a:lumMod val="75000"/>
                </a:schemeClr>
              </a:buClr>
              <a:buNone/>
              <a:defRPr/>
            </a:pPr>
            <a:endParaRPr lang="tr-TR" sz="1400" dirty="0">
              <a:cs typeface="Arial" panose="020B0604020202020204" pitchFamily="34" charset="0"/>
            </a:endParaRPr>
          </a:p>
          <a:p>
            <a:pPr marL="609600" indent="-609600">
              <a:buClr>
                <a:schemeClr val="accent1">
                  <a:lumMod val="75000"/>
                </a:schemeClr>
              </a:buClr>
              <a:buFont typeface="Arial"/>
              <a:buChar char="•"/>
              <a:defRPr/>
            </a:pPr>
            <a:r>
              <a:rPr lang="tr-TR" sz="1400" dirty="0">
                <a:cs typeface="Arial" panose="020B0604020202020204" pitchFamily="34" charset="0"/>
              </a:rPr>
              <a:t>Ağır bir cismi bir yerden bir yere çekerek veya iterek tek başınıza götürmeyiniz,</a:t>
            </a:r>
          </a:p>
          <a:p>
            <a:pPr marL="0" indent="0">
              <a:buClr>
                <a:schemeClr val="accent1">
                  <a:lumMod val="75000"/>
                </a:schemeClr>
              </a:buClr>
              <a:buNone/>
              <a:defRPr/>
            </a:pPr>
            <a:endParaRPr lang="tr-TR" sz="1400" dirty="0">
              <a:cs typeface="Arial" panose="020B0604020202020204" pitchFamily="34" charset="0"/>
            </a:endParaRPr>
          </a:p>
          <a:p>
            <a:pPr marL="609600" indent="-609600">
              <a:buClr>
                <a:schemeClr val="accent1">
                  <a:lumMod val="75000"/>
                </a:schemeClr>
              </a:buClr>
              <a:buFont typeface="Arial"/>
              <a:buChar char="•"/>
              <a:defRPr/>
            </a:pPr>
            <a:r>
              <a:rPr lang="tr-TR" sz="1400" dirty="0">
                <a:cs typeface="Arial" panose="020B0604020202020204" pitchFamily="34" charset="0"/>
              </a:rPr>
              <a:t>Yükü bedeninize mümkün olduğunca yakın tutun, Yükün en ağır köşesini bedeninize yakın tutun, Eğer yüke yakın durmanız mümkün değilse kaldırmaya çalışmadan önce kendinize doğru kaydırın,</a:t>
            </a:r>
          </a:p>
          <a:p>
            <a:pPr marL="0" indent="0">
              <a:buClr>
                <a:schemeClr val="accent1">
                  <a:lumMod val="75000"/>
                </a:schemeClr>
              </a:buClr>
              <a:buNone/>
              <a:defRPr/>
            </a:pPr>
            <a:endParaRPr lang="tr-TR" sz="1400" dirty="0">
              <a:cs typeface="Arial" panose="020B0604020202020204" pitchFamily="34" charset="0"/>
            </a:endParaRPr>
          </a:p>
          <a:p>
            <a:pPr marL="609600" indent="-609600">
              <a:buClr>
                <a:schemeClr val="accent1">
                  <a:lumMod val="75000"/>
                </a:schemeClr>
              </a:buClr>
              <a:buFont typeface="Arial"/>
              <a:buChar char="•"/>
              <a:defRPr/>
            </a:pPr>
            <a:r>
              <a:rPr lang="tr-TR" sz="1400" dirty="0">
                <a:cs typeface="Arial" panose="020B0604020202020204" pitchFamily="34" charset="0"/>
              </a:rPr>
              <a:t>Köşeler dönerken bedeninizi bükmeyin,</a:t>
            </a:r>
          </a:p>
          <a:p>
            <a:pPr marL="0" indent="0">
              <a:buClr>
                <a:schemeClr val="accent1">
                  <a:lumMod val="75000"/>
                </a:schemeClr>
              </a:buClr>
              <a:buNone/>
              <a:defRPr/>
            </a:pPr>
            <a:endParaRPr lang="tr-TR" sz="1400" dirty="0">
              <a:cs typeface="Arial" panose="020B0604020202020204" pitchFamily="34" charset="0"/>
            </a:endParaRPr>
          </a:p>
          <a:p>
            <a:pPr marL="609600" indent="-609600">
              <a:buClr>
                <a:schemeClr val="accent1">
                  <a:lumMod val="75000"/>
                </a:schemeClr>
              </a:buClr>
              <a:buFont typeface="Arial"/>
              <a:buChar char="•"/>
              <a:defRPr/>
            </a:pPr>
            <a:r>
              <a:rPr lang="tr-TR" sz="1400" dirty="0">
                <a:cs typeface="Arial" panose="020B0604020202020204" pitchFamily="34" charset="0"/>
              </a:rPr>
              <a:t>Yükü aşağı bırakın ve ayarlayın. Yükü önce aşağı bırakın, sonra istediğiniz pozisyona getirecek şekilde kaydırın. </a:t>
            </a:r>
          </a:p>
          <a:p>
            <a:pPr>
              <a:buClr>
                <a:schemeClr val="accent1">
                  <a:lumMod val="75000"/>
                </a:schemeClr>
              </a:buClr>
              <a:buFont typeface="Arial"/>
              <a:buChar char="•"/>
              <a:defRPr/>
            </a:pPr>
            <a:endParaRPr lang="tr-TR" sz="1400" dirty="0"/>
          </a:p>
        </p:txBody>
      </p:sp>
      <p:pic>
        <p:nvPicPr>
          <p:cNvPr id="32773" name="Picture 32772" descr="Sarı arka plan üzerinde ünlem işareti">
            <a:extLst>
              <a:ext uri="{FF2B5EF4-FFF2-40B4-BE49-F238E27FC236}">
                <a16:creationId xmlns:a16="http://schemas.microsoft.com/office/drawing/2014/main" id="{71E5CD13-042D-046A-0D21-076AB1A3643D}"/>
              </a:ext>
            </a:extLst>
          </p:cNvPr>
          <p:cNvPicPr>
            <a:picLocks noChangeAspect="1"/>
          </p:cNvPicPr>
          <p:nvPr/>
        </p:nvPicPr>
        <p:blipFill rotWithShape="1">
          <a:blip r:embed="rId2"/>
          <a:srcRect l="29549" r="16632"/>
          <a:stretch/>
        </p:blipFill>
        <p:spPr>
          <a:xfrm>
            <a:off x="7270812" y="10"/>
            <a:ext cx="4921187" cy="6857990"/>
          </a:xfrm>
          <a:prstGeom prst="rect">
            <a:avLst/>
          </a:prstGeom>
        </p:spPr>
      </p:pic>
      <p:grpSp>
        <p:nvGrpSpPr>
          <p:cNvPr id="32777" name="Group 32776">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2778" name="Rectangle 32777">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79" name="Rectangle 32778">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EAC27B8-62A6-8E8A-D2BD-2E4D11E75DE9}"/>
              </a:ext>
            </a:extLst>
          </p:cNvPr>
          <p:cNvSpPr>
            <a:spLocks noGrp="1"/>
          </p:cNvSpPr>
          <p:nvPr>
            <p:ph type="title"/>
          </p:nvPr>
        </p:nvSpPr>
        <p:spPr>
          <a:xfrm>
            <a:off x="536448" y="1096645"/>
            <a:ext cx="10515600" cy="613283"/>
          </a:xfrm>
        </p:spPr>
        <p:txBody>
          <a:bodyPr>
            <a:normAutofit fontScale="90000"/>
          </a:bodyPr>
          <a:lstStyle/>
          <a:p>
            <a:pPr algn="ctr"/>
            <a:r>
              <a:rPr lang="tr-TR" b="1" i="0" dirty="0">
                <a:solidFill>
                  <a:srgbClr val="0F0F0F"/>
                </a:solidFill>
                <a:effectLst/>
                <a:latin typeface="Roboto" panose="02000000000000000000" pitchFamily="2" charset="0"/>
              </a:rPr>
              <a:t>Elle Taşıma İşleri</a:t>
            </a:r>
            <a:br>
              <a:rPr lang="tr-TR" b="1" i="0" dirty="0">
                <a:solidFill>
                  <a:srgbClr val="0F0F0F"/>
                </a:solidFill>
                <a:effectLst/>
                <a:latin typeface="Roboto" panose="02000000000000000000" pitchFamily="2" charset="0"/>
              </a:rPr>
            </a:br>
            <a:endParaRPr lang="tr-TR" dirty="0"/>
          </a:p>
        </p:txBody>
      </p:sp>
      <p:pic>
        <p:nvPicPr>
          <p:cNvPr id="4" name="Güven Usta Karavan - Elle Taşıma İşleri">
            <a:hlinkClick r:id="" action="ppaction://media"/>
            <a:extLst>
              <a:ext uri="{FF2B5EF4-FFF2-40B4-BE49-F238E27FC236}">
                <a16:creationId xmlns:a16="http://schemas.microsoft.com/office/drawing/2014/main" id="{87E4BFBC-DB35-242B-7912-2895A590A3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15199" y="1591056"/>
            <a:ext cx="8510548" cy="4787075"/>
          </a:xfrm>
        </p:spPr>
      </p:pic>
    </p:spTree>
    <p:extLst>
      <p:ext uri="{BB962C8B-B14F-4D97-AF65-F5344CB8AC3E}">
        <p14:creationId xmlns:p14="http://schemas.microsoft.com/office/powerpoint/2010/main" val="37779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descr="giyim, kişi, şahıs, işçi, insan yüzü içeren bir resim&#10;&#10;Açıklama otomatik olarak oluşturuldu">
            <a:extLst>
              <a:ext uri="{FF2B5EF4-FFF2-40B4-BE49-F238E27FC236}">
                <a16:creationId xmlns:a16="http://schemas.microsoft.com/office/drawing/2014/main" id="{BFBD9F74-CA5D-650F-2137-727B4BCD1FED}"/>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18773"/>
          <a:stretch/>
        </p:blipFill>
        <p:spPr>
          <a:xfrm>
            <a:off x="20" y="1"/>
            <a:ext cx="12191980" cy="6857999"/>
          </a:xfrm>
          <a:prstGeom prst="rect">
            <a:avLst/>
          </a:prstGeom>
        </p:spPr>
      </p:pic>
      <p:sp>
        <p:nvSpPr>
          <p:cNvPr id="2" name="Başlık 1">
            <a:extLst>
              <a:ext uri="{FF2B5EF4-FFF2-40B4-BE49-F238E27FC236}">
                <a16:creationId xmlns:a16="http://schemas.microsoft.com/office/drawing/2014/main" id="{6DFB1CC7-0B27-4F28-40EF-2D6FA76082DF}"/>
              </a:ext>
            </a:extLst>
          </p:cNvPr>
          <p:cNvSpPr>
            <a:spLocks noGrp="1"/>
          </p:cNvSpPr>
          <p:nvPr>
            <p:ph type="ctrTitle"/>
          </p:nvPr>
        </p:nvSpPr>
        <p:spPr>
          <a:xfrm>
            <a:off x="1524000" y="1122362"/>
            <a:ext cx="9144000" cy="2900518"/>
          </a:xfrm>
        </p:spPr>
        <p:txBody>
          <a:bodyPr>
            <a:normAutofit/>
          </a:bodyPr>
          <a:lstStyle/>
          <a:p>
            <a:r>
              <a:rPr lang="en-AU" b="1">
                <a:solidFill>
                  <a:srgbClr val="FFFFFF"/>
                </a:solidFill>
              </a:rPr>
              <a:t>E</a:t>
            </a:r>
            <a:r>
              <a:rPr lang="tr-TR" b="1">
                <a:solidFill>
                  <a:srgbClr val="FFFFFF"/>
                </a:solidFill>
              </a:rPr>
              <a:t>LLE KALDIRMA VE TAŞIMA İŞLERİNDE İŞ SAĞLIĞI VE GÜVENLİĞİ</a:t>
            </a:r>
            <a:r>
              <a:rPr lang="tr-TR">
                <a:solidFill>
                  <a:srgbClr val="FFFFFF"/>
                </a:solidFill>
              </a:rPr>
              <a:t> </a:t>
            </a:r>
          </a:p>
        </p:txBody>
      </p:sp>
    </p:spTree>
    <p:extLst>
      <p:ext uri="{BB962C8B-B14F-4D97-AF65-F5344CB8AC3E}">
        <p14:creationId xmlns:p14="http://schemas.microsoft.com/office/powerpoint/2010/main" val="2457952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a:extLst>
              <a:ext uri="{FF2B5EF4-FFF2-40B4-BE49-F238E27FC236}">
                <a16:creationId xmlns:a16="http://schemas.microsoft.com/office/drawing/2014/main" id="{F0C19579-1DD5-9D98-7687-1D4358EC7716}"/>
              </a:ext>
            </a:extLst>
          </p:cNvPr>
          <p:cNvSpPr txBox="1">
            <a:spLocks/>
          </p:cNvSpPr>
          <p:nvPr/>
        </p:nvSpPr>
        <p:spPr>
          <a:xfrm>
            <a:off x="388888" y="1470113"/>
            <a:ext cx="4958966" cy="3917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tr-TR" sz="2400" b="1" dirty="0"/>
              <a:t>KATILIMINIZ İÇİN TEŞEKKÜRLER</a:t>
            </a:r>
          </a:p>
          <a:p>
            <a:r>
              <a:rPr lang="tr-TR" sz="2000" b="1" dirty="0">
                <a:latin typeface="Calibri" panose="020F0502020204030204" pitchFamily="34" charset="0"/>
              </a:rPr>
              <a:t>Sonraki Eğitim: Teknik Konular devam edecektir.</a:t>
            </a:r>
            <a:endParaRPr lang="tr-TR" sz="2000" b="1" dirty="0"/>
          </a:p>
        </p:txBody>
      </p:sp>
      <p:pic>
        <p:nvPicPr>
          <p:cNvPr id="5" name="Resim 4" descr="yazı tipi, grafik, logo, grafik tasarım içeren bir resim&#10;&#10;Açıklama otomatik olarak oluşturuldu">
            <a:extLst>
              <a:ext uri="{FF2B5EF4-FFF2-40B4-BE49-F238E27FC236}">
                <a16:creationId xmlns:a16="http://schemas.microsoft.com/office/drawing/2014/main" id="{0DB6C7A6-F7FD-D5AA-D206-7F407C8A7A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367" y="3358680"/>
            <a:ext cx="4788505" cy="1408383"/>
          </a:xfrm>
          <a:prstGeom prst="rect">
            <a:avLst/>
          </a:prstGeom>
        </p:spPr>
      </p:pic>
    </p:spTree>
    <p:extLst>
      <p:ext uri="{BB962C8B-B14F-4D97-AF65-F5344CB8AC3E}">
        <p14:creationId xmlns:p14="http://schemas.microsoft.com/office/powerpoint/2010/main" val="1017926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4" name="Rectangle 9223">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9226" name="Straight Connector 9225">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219" name="Rectangle 3">
            <a:extLst>
              <a:ext uri="{FF2B5EF4-FFF2-40B4-BE49-F238E27FC236}">
                <a16:creationId xmlns:a16="http://schemas.microsoft.com/office/drawing/2014/main" id="{95F80881-E89E-1191-345D-CB17E5B1117B}"/>
              </a:ext>
            </a:extLst>
          </p:cNvPr>
          <p:cNvSpPr>
            <a:spLocks noGrp="1" noRot="1" noChangeArrowheads="1"/>
          </p:cNvSpPr>
          <p:nvPr>
            <p:ph idx="1"/>
          </p:nvPr>
        </p:nvSpPr>
        <p:spPr>
          <a:xfrm>
            <a:off x="1295400" y="2288833"/>
            <a:ext cx="4800600" cy="3711571"/>
          </a:xfrm>
        </p:spPr>
        <p:txBody>
          <a:bodyPr>
            <a:normAutofit/>
          </a:bodyPr>
          <a:lstStyle/>
          <a:p>
            <a:pPr marL="273050" indent="-273050"/>
            <a:r>
              <a:rPr lang="tr-TR" altLang="tr-TR" sz="1900" dirty="0">
                <a:solidFill>
                  <a:schemeClr val="bg1"/>
                </a:solidFill>
              </a:rPr>
              <a:t>İyi yük kaldırma teknikleri uygulamak, çalışanların uygulama öncesine göre daha fazla yük kaldırmasını sağlamaz. Bunun anlamı çalışanın kişisel kapasitesi ne olursa olsun bu teknikler çalışanın kaza geçirme riskini azaltacaktır. </a:t>
            </a:r>
          </a:p>
          <a:p>
            <a:pPr marL="273050" indent="-273050"/>
            <a:r>
              <a:rPr lang="tr-TR" altLang="tr-TR" sz="1900" dirty="0">
                <a:solidFill>
                  <a:schemeClr val="bg1"/>
                </a:solidFill>
              </a:rPr>
              <a:t>Bu tür çalışma kültürel bir değişimi gerektirir. Buna bağlı olarak pratik yolları ve kaldırma tekniklerini kabullenmek gerekir. Çünkü çalışanların eski çalışma alışkanlıklarını değiştirmek zordur. </a:t>
            </a:r>
          </a:p>
        </p:txBody>
      </p:sp>
      <p:pic>
        <p:nvPicPr>
          <p:cNvPr id="5" name="Resim 4" descr="giyim, kişi, şahıs, miğfer, işçi içeren bir resim&#10;&#10;Açıklama otomatik olarak oluşturuldu">
            <a:extLst>
              <a:ext uri="{FF2B5EF4-FFF2-40B4-BE49-F238E27FC236}">
                <a16:creationId xmlns:a16="http://schemas.microsoft.com/office/drawing/2014/main" id="{13A0C77B-AFA8-A6B7-642E-163927352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7247" y="369913"/>
            <a:ext cx="2784532" cy="2784532"/>
          </a:xfrm>
          <a:prstGeom prst="rect">
            <a:avLst/>
          </a:prstGeom>
        </p:spPr>
      </p:pic>
      <p:sp>
        <p:nvSpPr>
          <p:cNvPr id="9228" name="Rectangle 9227">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sim 2" descr="giyim, kişi, şahıs, kask, miğfer içeren bir resim&#10;&#10;Açıklama otomatik olarak oluşturuldu">
            <a:extLst>
              <a:ext uri="{FF2B5EF4-FFF2-40B4-BE49-F238E27FC236}">
                <a16:creationId xmlns:a16="http://schemas.microsoft.com/office/drawing/2014/main" id="{FFF9D124-17C1-D904-5140-F3401255D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661" y="4190867"/>
            <a:ext cx="3588640" cy="1863332"/>
          </a:xfrm>
          <a:prstGeom prst="rect">
            <a:avLst/>
          </a:prstGeom>
        </p:spPr>
      </p:pic>
      <p:sp>
        <p:nvSpPr>
          <p:cNvPr id="9230" name="Rectangle 9229">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D19BB1A-F9C2-7B12-57A6-DC0D591FF50A}"/>
              </a:ext>
            </a:extLst>
          </p:cNvPr>
          <p:cNvSpPr>
            <a:spLocks noGrp="1" noRot="1" noChangeArrowheads="1"/>
          </p:cNvSpPr>
          <p:nvPr>
            <p:ph type="title"/>
          </p:nvPr>
        </p:nvSpPr>
        <p:spPr>
          <a:xfrm>
            <a:off x="876693" y="741391"/>
            <a:ext cx="4597747" cy="1616203"/>
          </a:xfrm>
        </p:spPr>
        <p:txBody>
          <a:bodyPr anchor="b">
            <a:normAutofit/>
          </a:bodyPr>
          <a:lstStyle/>
          <a:p>
            <a:pPr eaLnBrk="1" hangingPunct="1"/>
            <a:r>
              <a:rPr lang="tr-TR" altLang="tr-TR" sz="2700" b="1">
                <a:latin typeface="Arial" panose="020B0604020202020204" pitchFamily="34" charset="0"/>
                <a:cs typeface="Arial" panose="020B0604020202020204" pitchFamily="34" charset="0"/>
              </a:rPr>
              <a:t>Elle Kaldırma ve Taşıma İşlerinden Kaynaklanabilecek Riskler</a:t>
            </a:r>
          </a:p>
        </p:txBody>
      </p:sp>
      <p:sp>
        <p:nvSpPr>
          <p:cNvPr id="11267" name="Rectangle 3">
            <a:extLst>
              <a:ext uri="{FF2B5EF4-FFF2-40B4-BE49-F238E27FC236}">
                <a16:creationId xmlns:a16="http://schemas.microsoft.com/office/drawing/2014/main" id="{AE62A423-C687-2D70-6651-790147155E51}"/>
              </a:ext>
            </a:extLst>
          </p:cNvPr>
          <p:cNvSpPr>
            <a:spLocks noGrp="1" noRot="1" noChangeArrowheads="1"/>
          </p:cNvSpPr>
          <p:nvPr>
            <p:ph idx="1"/>
          </p:nvPr>
        </p:nvSpPr>
        <p:spPr>
          <a:xfrm>
            <a:off x="876693" y="2533476"/>
            <a:ext cx="4597746" cy="3447832"/>
          </a:xfrm>
        </p:spPr>
        <p:txBody>
          <a:bodyPr anchor="t">
            <a:normAutofit/>
          </a:bodyPr>
          <a:lstStyle/>
          <a:p>
            <a:pPr eaLnBrk="1" hangingPunct="1"/>
            <a:endParaRPr lang="tr-TR" altLang="tr-TR" sz="2000" dirty="0"/>
          </a:p>
          <a:p>
            <a:pPr eaLnBrk="1" hangingPunct="1"/>
            <a:r>
              <a:rPr lang="tr-TR" altLang="tr-TR" sz="2000" dirty="0"/>
              <a:t>1. </a:t>
            </a:r>
            <a:r>
              <a:rPr lang="en-AU" altLang="tr-TR" sz="2000" dirty="0"/>
              <a:t>Y</a:t>
            </a:r>
            <a:r>
              <a:rPr lang="tr-TR" altLang="tr-TR" sz="2000" dirty="0" err="1"/>
              <a:t>ükle</a:t>
            </a:r>
            <a:r>
              <a:rPr lang="tr-TR" altLang="tr-TR" sz="2000" dirty="0"/>
              <a:t> İlgili Risk Faktörleri </a:t>
            </a:r>
          </a:p>
          <a:p>
            <a:pPr eaLnBrk="1" hangingPunct="1"/>
            <a:r>
              <a:rPr lang="tr-TR" altLang="tr-TR" sz="2000" dirty="0"/>
              <a:t>2. </a:t>
            </a:r>
            <a:r>
              <a:rPr lang="en-AU" altLang="tr-TR" sz="2000" dirty="0" err="1"/>
              <a:t>Bireysel</a:t>
            </a:r>
            <a:r>
              <a:rPr lang="en-AU" altLang="tr-TR" sz="2000" dirty="0"/>
              <a:t> Risk </a:t>
            </a:r>
            <a:r>
              <a:rPr lang="en-AU" altLang="tr-TR" sz="2000" dirty="0" err="1"/>
              <a:t>Faktörleri</a:t>
            </a:r>
            <a:r>
              <a:rPr lang="tr-TR" altLang="tr-TR" sz="2000" dirty="0"/>
              <a:t> </a:t>
            </a:r>
          </a:p>
        </p:txBody>
      </p:sp>
      <p:pic>
        <p:nvPicPr>
          <p:cNvPr id="3" name="Resim 2" descr="kask, giyim, miğfer, kişi, şahıs içeren bir resim&#10;&#10;Açıklama otomatik olarak oluşturuldu">
            <a:extLst>
              <a:ext uri="{FF2B5EF4-FFF2-40B4-BE49-F238E27FC236}">
                <a16:creationId xmlns:a16="http://schemas.microsoft.com/office/drawing/2014/main" id="{B3DCD4B0-5F89-C804-7872-0AE5B658F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1902122"/>
            <a:ext cx="5319062" cy="2978674"/>
          </a:xfrm>
          <a:prstGeom prst="rect">
            <a:avLst/>
          </a:prstGeom>
        </p:spPr>
      </p:pic>
      <p:grpSp>
        <p:nvGrpSpPr>
          <p:cNvPr id="11276" name="Group 1127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1277" name="Rectangle 11272">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8" name="Rectangle 11273">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AF4C640-B06D-43AD-7DAE-ED947BB74B99}"/>
              </a:ext>
            </a:extLst>
          </p:cNvPr>
          <p:cNvSpPr>
            <a:spLocks noGrp="1" noRot="1" noChangeArrowheads="1"/>
          </p:cNvSpPr>
          <p:nvPr>
            <p:ph type="title"/>
          </p:nvPr>
        </p:nvSpPr>
        <p:spPr>
          <a:xfrm>
            <a:off x="876693" y="741391"/>
            <a:ext cx="4597747" cy="1616203"/>
          </a:xfrm>
        </p:spPr>
        <p:txBody>
          <a:bodyPr anchor="b">
            <a:normAutofit/>
          </a:bodyPr>
          <a:lstStyle/>
          <a:p>
            <a:pPr eaLnBrk="1" hangingPunct="1"/>
            <a:r>
              <a:rPr lang="tr-TR" altLang="tr-TR" sz="3200" b="1">
                <a:latin typeface="Arial" panose="020B0604020202020204" pitchFamily="34" charset="0"/>
                <a:cs typeface="Arial" panose="020B0604020202020204" pitchFamily="34" charset="0"/>
              </a:rPr>
              <a:t>1. </a:t>
            </a:r>
            <a:r>
              <a:rPr lang="en-AU" altLang="tr-TR" sz="3200" b="1">
                <a:latin typeface="Arial" panose="020B0604020202020204" pitchFamily="34" charset="0"/>
                <a:cs typeface="Arial" panose="020B0604020202020204" pitchFamily="34" charset="0"/>
              </a:rPr>
              <a:t>Y</a:t>
            </a:r>
            <a:r>
              <a:rPr lang="tr-TR" altLang="tr-TR" sz="3200" b="1">
                <a:latin typeface="Arial" panose="020B0604020202020204" pitchFamily="34" charset="0"/>
                <a:cs typeface="Arial" panose="020B0604020202020204" pitchFamily="34" charset="0"/>
              </a:rPr>
              <a:t>ükle İlgili Risk Faktörleri</a:t>
            </a:r>
          </a:p>
        </p:txBody>
      </p:sp>
      <p:sp>
        <p:nvSpPr>
          <p:cNvPr id="13315" name="Rectangle 3">
            <a:extLst>
              <a:ext uri="{FF2B5EF4-FFF2-40B4-BE49-F238E27FC236}">
                <a16:creationId xmlns:a16="http://schemas.microsoft.com/office/drawing/2014/main" id="{8A6B838A-5993-8CC3-5CAE-8D955DABB853}"/>
              </a:ext>
            </a:extLst>
          </p:cNvPr>
          <p:cNvSpPr>
            <a:spLocks noGrp="1" noRot="1" noChangeArrowheads="1"/>
          </p:cNvSpPr>
          <p:nvPr>
            <p:ph idx="1"/>
          </p:nvPr>
        </p:nvSpPr>
        <p:spPr>
          <a:xfrm>
            <a:off x="977277" y="2668777"/>
            <a:ext cx="4597746" cy="3447832"/>
          </a:xfrm>
        </p:spPr>
        <p:txBody>
          <a:bodyPr anchor="t">
            <a:normAutofit/>
          </a:bodyPr>
          <a:lstStyle/>
          <a:p>
            <a:pPr marL="0" indent="0">
              <a:buNone/>
            </a:pPr>
            <a:r>
              <a:rPr lang="tr-TR" altLang="tr-TR" sz="1700" dirty="0">
                <a:cs typeface="Arial" panose="020B0604020202020204" pitchFamily="34" charset="0"/>
              </a:rPr>
              <a:t>a</a:t>
            </a:r>
            <a:r>
              <a:rPr lang="en-AU" altLang="tr-TR" sz="1700" dirty="0">
                <a:cs typeface="Arial" panose="020B0604020202020204" pitchFamily="34" charset="0"/>
              </a:rPr>
              <a:t>. </a:t>
            </a:r>
            <a:r>
              <a:rPr lang="en-AU" altLang="tr-TR" sz="1700" dirty="0" err="1">
                <a:cs typeface="Arial" panose="020B0604020202020204" pitchFamily="34" charset="0"/>
              </a:rPr>
              <a:t>Yükün</a:t>
            </a:r>
            <a:r>
              <a:rPr lang="en-AU" altLang="tr-TR" sz="1700" dirty="0">
                <a:cs typeface="Arial" panose="020B0604020202020204" pitchFamily="34" charset="0"/>
              </a:rPr>
              <a:t> </a:t>
            </a:r>
            <a:r>
              <a:rPr lang="en-AU" altLang="tr-TR" sz="1700" dirty="0" err="1">
                <a:cs typeface="Arial" panose="020B0604020202020204" pitchFamily="34" charset="0"/>
              </a:rPr>
              <a:t>Özellikleri</a:t>
            </a:r>
            <a:r>
              <a:rPr lang="tr-TR" altLang="tr-TR" sz="1700" dirty="0">
                <a:cs typeface="Arial" panose="020B0604020202020204" pitchFamily="34" charset="0"/>
              </a:rPr>
              <a:t>:</a:t>
            </a:r>
          </a:p>
          <a:p>
            <a:pPr marL="0" indent="0">
              <a:buNone/>
            </a:pPr>
            <a:r>
              <a:rPr lang="en-AU" altLang="tr-TR" sz="1700" dirty="0" err="1"/>
              <a:t>Aşağıda</a:t>
            </a:r>
            <a:r>
              <a:rPr lang="en-AU" altLang="tr-TR" sz="1700" dirty="0"/>
              <a:t> </a:t>
            </a:r>
            <a:r>
              <a:rPr lang="en-AU" altLang="tr-TR" sz="1700" dirty="0" err="1"/>
              <a:t>belirtilen</a:t>
            </a:r>
            <a:r>
              <a:rPr lang="en-AU" altLang="tr-TR" sz="1700" dirty="0"/>
              <a:t> </a:t>
            </a:r>
            <a:r>
              <a:rPr lang="en-AU" altLang="tr-TR" sz="1700" dirty="0" err="1"/>
              <a:t>özelliklere</a:t>
            </a:r>
            <a:r>
              <a:rPr lang="en-AU" altLang="tr-TR" sz="1700" dirty="0"/>
              <a:t> </a:t>
            </a:r>
            <a:r>
              <a:rPr lang="en-AU" altLang="tr-TR" sz="1700" dirty="0" err="1"/>
              <a:t>sahip</a:t>
            </a:r>
            <a:r>
              <a:rPr lang="en-AU" altLang="tr-TR" sz="1700" dirty="0"/>
              <a:t> </a:t>
            </a:r>
            <a:r>
              <a:rPr lang="en-AU" altLang="tr-TR" sz="1700" dirty="0" err="1"/>
              <a:t>yüklerin</a:t>
            </a:r>
            <a:r>
              <a:rPr lang="en-AU" altLang="tr-TR" sz="1700" dirty="0"/>
              <a:t> </a:t>
            </a:r>
            <a:r>
              <a:rPr lang="en-AU" altLang="tr-TR" sz="1700" dirty="0" err="1"/>
              <a:t>elle</a:t>
            </a:r>
            <a:r>
              <a:rPr lang="en-AU" altLang="tr-TR" sz="1700" dirty="0"/>
              <a:t> </a:t>
            </a:r>
            <a:r>
              <a:rPr lang="en-AU" altLang="tr-TR" sz="1700" dirty="0" err="1"/>
              <a:t>taşınması</a:t>
            </a:r>
            <a:r>
              <a:rPr lang="en-AU" altLang="tr-TR" sz="1700" dirty="0"/>
              <a:t> </a:t>
            </a:r>
            <a:r>
              <a:rPr lang="en-AU" altLang="tr-TR" sz="1700" dirty="0" err="1"/>
              <a:t>sırt</a:t>
            </a:r>
            <a:r>
              <a:rPr lang="en-AU" altLang="tr-TR" sz="1700" dirty="0"/>
              <a:t> </a:t>
            </a:r>
            <a:r>
              <a:rPr lang="en-AU" altLang="tr-TR" sz="1700" dirty="0" err="1"/>
              <a:t>ve</a:t>
            </a:r>
            <a:r>
              <a:rPr lang="en-AU" altLang="tr-TR" sz="1700" dirty="0"/>
              <a:t> bel </a:t>
            </a:r>
            <a:r>
              <a:rPr lang="en-AU" altLang="tr-TR" sz="1700" dirty="0" err="1"/>
              <a:t>incinmesi</a:t>
            </a:r>
            <a:r>
              <a:rPr lang="en-AU" altLang="tr-TR" sz="1700" dirty="0"/>
              <a:t> </a:t>
            </a:r>
            <a:r>
              <a:rPr lang="en-AU" altLang="tr-TR" sz="1700" dirty="0" err="1"/>
              <a:t>riski</a:t>
            </a:r>
            <a:r>
              <a:rPr lang="en-AU" altLang="tr-TR" sz="1700" dirty="0"/>
              <a:t> </a:t>
            </a:r>
            <a:r>
              <a:rPr lang="en-AU" altLang="tr-TR" sz="1700" dirty="0" err="1"/>
              <a:t>oluşturabilir</a:t>
            </a:r>
            <a:r>
              <a:rPr lang="en-AU" altLang="tr-TR" sz="1700" dirty="0"/>
              <a:t>;</a:t>
            </a:r>
            <a:endParaRPr lang="tr-TR" altLang="tr-TR" sz="1700" dirty="0"/>
          </a:p>
          <a:p>
            <a:pPr marL="0" indent="0">
              <a:buNone/>
            </a:pPr>
            <a:br>
              <a:rPr lang="en-AU" altLang="tr-TR" sz="1700" dirty="0"/>
            </a:br>
            <a:r>
              <a:rPr lang="en-AU" altLang="tr-TR" sz="1700" dirty="0"/>
              <a:t>- </a:t>
            </a:r>
            <a:r>
              <a:rPr lang="tr-TR" altLang="tr-TR" sz="1700" dirty="0"/>
              <a:t>Ç</a:t>
            </a:r>
            <a:r>
              <a:rPr lang="en-AU" altLang="tr-TR" sz="1700" dirty="0"/>
              <a:t>ok </a:t>
            </a:r>
            <a:r>
              <a:rPr lang="en-AU" altLang="tr-TR" sz="1700" dirty="0" err="1"/>
              <a:t>ağır</a:t>
            </a:r>
            <a:r>
              <a:rPr lang="en-AU" altLang="tr-TR" sz="1700" dirty="0"/>
              <a:t> </a:t>
            </a:r>
            <a:r>
              <a:rPr lang="en-AU" altLang="tr-TR" sz="1700" dirty="0" err="1"/>
              <a:t>veya</a:t>
            </a:r>
            <a:r>
              <a:rPr lang="en-AU" altLang="tr-TR" sz="1700" dirty="0"/>
              <a:t> </a:t>
            </a:r>
            <a:r>
              <a:rPr lang="en-AU" altLang="tr-TR" sz="1700" dirty="0" err="1"/>
              <a:t>çok</a:t>
            </a:r>
            <a:r>
              <a:rPr lang="en-AU" altLang="tr-TR" sz="1700" dirty="0"/>
              <a:t> </a:t>
            </a:r>
            <a:r>
              <a:rPr lang="en-AU" altLang="tr-TR" sz="1700" dirty="0" err="1"/>
              <a:t>büyükse</a:t>
            </a:r>
            <a:r>
              <a:rPr lang="en-AU" altLang="tr-TR" sz="1700" dirty="0"/>
              <a:t>,</a:t>
            </a:r>
            <a:br>
              <a:rPr lang="en-AU" altLang="tr-TR" sz="1700" dirty="0"/>
            </a:br>
            <a:r>
              <a:rPr lang="en-AU" altLang="tr-TR" sz="1700" dirty="0"/>
              <a:t>- </a:t>
            </a:r>
            <a:r>
              <a:rPr lang="tr-TR" altLang="tr-TR" sz="1700" dirty="0"/>
              <a:t>K</a:t>
            </a:r>
            <a:r>
              <a:rPr lang="en-AU" altLang="tr-TR" sz="1700" dirty="0"/>
              <a:t>aba </a:t>
            </a:r>
            <a:r>
              <a:rPr lang="en-AU" altLang="tr-TR" sz="1700" dirty="0" err="1"/>
              <a:t>veya</a:t>
            </a:r>
            <a:r>
              <a:rPr lang="en-AU" altLang="tr-TR" sz="1700" dirty="0"/>
              <a:t> </a:t>
            </a:r>
            <a:r>
              <a:rPr lang="en-AU" altLang="tr-TR" sz="1700" dirty="0" err="1"/>
              <a:t>kavranılması</a:t>
            </a:r>
            <a:r>
              <a:rPr lang="en-AU" altLang="tr-TR" sz="1700" dirty="0"/>
              <a:t> </a:t>
            </a:r>
            <a:r>
              <a:rPr lang="en-AU" altLang="tr-TR" sz="1700" dirty="0" err="1"/>
              <a:t>zor</a:t>
            </a:r>
            <a:r>
              <a:rPr lang="en-AU" altLang="tr-TR" sz="1700" dirty="0"/>
              <a:t> </a:t>
            </a:r>
            <a:r>
              <a:rPr lang="en-AU" altLang="tr-TR" sz="1700" dirty="0" err="1"/>
              <a:t>ise</a:t>
            </a:r>
            <a:r>
              <a:rPr lang="en-AU" altLang="tr-TR" sz="1700" dirty="0"/>
              <a:t>,</a:t>
            </a:r>
            <a:br>
              <a:rPr lang="en-AU" altLang="tr-TR" sz="1700" dirty="0"/>
            </a:br>
            <a:r>
              <a:rPr lang="en-AU" altLang="tr-TR" sz="1700" dirty="0"/>
              <a:t>- </a:t>
            </a:r>
            <a:r>
              <a:rPr lang="tr-TR" altLang="tr-TR" sz="1700" dirty="0"/>
              <a:t>D</a:t>
            </a:r>
            <a:r>
              <a:rPr lang="en-AU" altLang="tr-TR" sz="1700" dirty="0" err="1"/>
              <a:t>engesiz</a:t>
            </a:r>
            <a:r>
              <a:rPr lang="en-AU" altLang="tr-TR" sz="1700" dirty="0"/>
              <a:t> </a:t>
            </a:r>
            <a:r>
              <a:rPr lang="en-AU" altLang="tr-TR" sz="1700" dirty="0" err="1"/>
              <a:t>veya</a:t>
            </a:r>
            <a:r>
              <a:rPr lang="en-AU" altLang="tr-TR" sz="1700" dirty="0"/>
              <a:t> </a:t>
            </a:r>
            <a:r>
              <a:rPr lang="en-AU" altLang="tr-TR" sz="1700" dirty="0" err="1"/>
              <a:t>içindekiler</a:t>
            </a:r>
            <a:r>
              <a:rPr lang="en-AU" altLang="tr-TR" sz="1700" dirty="0"/>
              <a:t> </a:t>
            </a:r>
            <a:r>
              <a:rPr lang="en-AU" altLang="tr-TR" sz="1700" dirty="0" err="1"/>
              <a:t>yer</a:t>
            </a:r>
            <a:r>
              <a:rPr lang="en-AU" altLang="tr-TR" sz="1700" dirty="0"/>
              <a:t> </a:t>
            </a:r>
            <a:r>
              <a:rPr lang="en-AU" altLang="tr-TR" sz="1700" dirty="0" err="1"/>
              <a:t>değiştiriyorsa</a:t>
            </a:r>
            <a:r>
              <a:rPr lang="en-AU" altLang="tr-TR" sz="1700" dirty="0"/>
              <a:t>,</a:t>
            </a:r>
            <a:br>
              <a:rPr lang="en-AU" altLang="tr-TR" sz="1700" dirty="0"/>
            </a:br>
            <a:r>
              <a:rPr lang="en-AU" altLang="tr-TR" sz="1700" dirty="0"/>
              <a:t>- </a:t>
            </a:r>
            <a:r>
              <a:rPr lang="tr-TR" altLang="tr-TR" sz="1700" dirty="0"/>
              <a:t>V</a:t>
            </a:r>
            <a:r>
              <a:rPr lang="en-AU" altLang="tr-TR" sz="1700" dirty="0" err="1"/>
              <a:t>ücuttan</a:t>
            </a:r>
            <a:r>
              <a:rPr lang="en-AU" altLang="tr-TR" sz="1700" dirty="0"/>
              <a:t> </a:t>
            </a:r>
            <a:r>
              <a:rPr lang="en-AU" altLang="tr-TR" sz="1700" dirty="0" err="1"/>
              <a:t>uzakta</a:t>
            </a:r>
            <a:r>
              <a:rPr lang="en-AU" altLang="tr-TR" sz="1700" dirty="0"/>
              <a:t> </a:t>
            </a:r>
            <a:r>
              <a:rPr lang="en-AU" altLang="tr-TR" sz="1700" dirty="0" err="1"/>
              <a:t>tutulmasını</a:t>
            </a:r>
            <a:r>
              <a:rPr lang="en-AU" altLang="tr-TR" sz="1700" dirty="0"/>
              <a:t> </a:t>
            </a:r>
            <a:r>
              <a:rPr lang="en-AU" altLang="tr-TR" sz="1700" dirty="0" err="1"/>
              <a:t>veya</a:t>
            </a:r>
            <a:r>
              <a:rPr lang="en-AU" altLang="tr-TR" sz="1700" dirty="0"/>
              <a:t> </a:t>
            </a:r>
            <a:r>
              <a:rPr lang="en-AU" altLang="tr-TR" sz="1700" dirty="0" err="1"/>
              <a:t>vücudun</a:t>
            </a:r>
            <a:r>
              <a:rPr lang="en-AU" altLang="tr-TR" sz="1700" dirty="0"/>
              <a:t> </a:t>
            </a:r>
            <a:r>
              <a:rPr lang="en-AU" altLang="tr-TR" sz="1700" dirty="0" err="1"/>
              <a:t>eğilmesini</a:t>
            </a:r>
            <a:r>
              <a:rPr lang="en-AU" altLang="tr-TR" sz="1700" dirty="0"/>
              <a:t> </a:t>
            </a:r>
            <a:r>
              <a:rPr lang="en-AU" altLang="tr-TR" sz="1700" dirty="0" err="1"/>
              <a:t>veya</a:t>
            </a:r>
            <a:r>
              <a:rPr lang="en-AU" altLang="tr-TR" sz="1700" dirty="0"/>
              <a:t> </a:t>
            </a:r>
            <a:r>
              <a:rPr lang="en-AU" altLang="tr-TR" sz="1700" dirty="0" err="1"/>
              <a:t>bükülmesini</a:t>
            </a:r>
            <a:r>
              <a:rPr lang="en-AU" altLang="tr-TR" sz="1700" dirty="0"/>
              <a:t> </a:t>
            </a:r>
            <a:r>
              <a:rPr lang="en-AU" altLang="tr-TR" sz="1700" dirty="0" err="1"/>
              <a:t>gerektiren</a:t>
            </a:r>
            <a:r>
              <a:rPr lang="en-AU" altLang="tr-TR" sz="1700" dirty="0"/>
              <a:t> </a:t>
            </a:r>
            <a:r>
              <a:rPr lang="en-AU" altLang="tr-TR" sz="1700" dirty="0" err="1"/>
              <a:t>bir</a:t>
            </a:r>
            <a:r>
              <a:rPr lang="en-AU" altLang="tr-TR" sz="1700" dirty="0"/>
              <a:t> </a:t>
            </a:r>
            <a:r>
              <a:rPr lang="en-AU" altLang="tr-TR" sz="1700" dirty="0" err="1"/>
              <a:t>konumda</a:t>
            </a:r>
            <a:r>
              <a:rPr lang="en-AU" altLang="tr-TR" sz="1700" dirty="0"/>
              <a:t> </a:t>
            </a:r>
            <a:r>
              <a:rPr lang="en-AU" altLang="tr-TR" sz="1700" dirty="0" err="1"/>
              <a:t>ise</a:t>
            </a:r>
            <a:r>
              <a:rPr lang="en-AU" altLang="tr-TR" sz="1700" dirty="0"/>
              <a:t>,</a:t>
            </a:r>
            <a:br>
              <a:rPr lang="en-AU" altLang="tr-TR" sz="1700" dirty="0"/>
            </a:br>
            <a:r>
              <a:rPr lang="en-AU" altLang="tr-TR" sz="1700" dirty="0"/>
              <a:t>- </a:t>
            </a:r>
            <a:r>
              <a:rPr lang="tr-TR" altLang="tr-TR" sz="1700" dirty="0"/>
              <a:t>Ö</a:t>
            </a:r>
            <a:r>
              <a:rPr lang="en-AU" altLang="tr-TR" sz="1700" dirty="0" err="1"/>
              <a:t>zellikle</a:t>
            </a:r>
            <a:r>
              <a:rPr lang="en-AU" altLang="tr-TR" sz="1700" dirty="0"/>
              <a:t> </a:t>
            </a:r>
            <a:r>
              <a:rPr lang="en-AU" altLang="tr-TR" sz="1700" dirty="0" err="1"/>
              <a:t>bir</a:t>
            </a:r>
            <a:r>
              <a:rPr lang="en-AU" altLang="tr-TR" sz="1700" dirty="0"/>
              <a:t> </a:t>
            </a:r>
            <a:r>
              <a:rPr lang="en-AU" altLang="tr-TR" sz="1700" dirty="0" err="1"/>
              <a:t>çarpma</a:t>
            </a:r>
            <a:r>
              <a:rPr lang="en-AU" altLang="tr-TR" sz="1700" dirty="0"/>
              <a:t> </a:t>
            </a:r>
            <a:r>
              <a:rPr lang="en-AU" altLang="tr-TR" sz="1700" dirty="0" err="1"/>
              <a:t>halinde</a:t>
            </a:r>
            <a:r>
              <a:rPr lang="en-AU" altLang="tr-TR" sz="1700" dirty="0"/>
              <a:t> </a:t>
            </a:r>
            <a:r>
              <a:rPr lang="en-AU" altLang="tr-TR" sz="1700" dirty="0" err="1"/>
              <a:t>yaralanmaya</a:t>
            </a:r>
            <a:r>
              <a:rPr lang="en-AU" altLang="tr-TR" sz="1700" dirty="0"/>
              <a:t> </a:t>
            </a:r>
            <a:r>
              <a:rPr lang="en-AU" altLang="tr-TR" sz="1700" dirty="0" err="1"/>
              <a:t>neden</a:t>
            </a:r>
            <a:r>
              <a:rPr lang="en-AU" altLang="tr-TR" sz="1700" dirty="0"/>
              <a:t> </a:t>
            </a:r>
            <a:r>
              <a:rPr lang="en-AU" altLang="tr-TR" sz="1700" dirty="0" err="1"/>
              <a:t>olabilecek</a:t>
            </a:r>
            <a:r>
              <a:rPr lang="en-AU" altLang="tr-TR" sz="1700" dirty="0"/>
              <a:t> </a:t>
            </a:r>
            <a:r>
              <a:rPr lang="en-AU" altLang="tr-TR" sz="1700" dirty="0" err="1"/>
              <a:t>yoğunluk</a:t>
            </a:r>
            <a:r>
              <a:rPr lang="en-AU" altLang="tr-TR" sz="1700" dirty="0"/>
              <a:t> </a:t>
            </a:r>
            <a:r>
              <a:rPr lang="en-AU" altLang="tr-TR" sz="1700" dirty="0" err="1"/>
              <a:t>ve</a:t>
            </a:r>
            <a:r>
              <a:rPr lang="en-AU" altLang="tr-TR" sz="1700" dirty="0"/>
              <a:t> </a:t>
            </a:r>
            <a:r>
              <a:rPr lang="en-AU" altLang="tr-TR" sz="1700" dirty="0" err="1"/>
              <a:t>şekilde</a:t>
            </a:r>
            <a:r>
              <a:rPr lang="en-AU" altLang="tr-TR" sz="1700" dirty="0"/>
              <a:t> </a:t>
            </a:r>
            <a:r>
              <a:rPr lang="en-AU" altLang="tr-TR" sz="1700" dirty="0" err="1"/>
              <a:t>ise</a:t>
            </a:r>
            <a:r>
              <a:rPr lang="tr-TR" altLang="tr-TR" sz="1700" dirty="0"/>
              <a:t>,</a:t>
            </a:r>
          </a:p>
        </p:txBody>
      </p:sp>
      <p:pic>
        <p:nvPicPr>
          <p:cNvPr id="3" name="Resim 2" descr="trafik işareti, işaret içeren bir resim">
            <a:extLst>
              <a:ext uri="{FF2B5EF4-FFF2-40B4-BE49-F238E27FC236}">
                <a16:creationId xmlns:a16="http://schemas.microsoft.com/office/drawing/2014/main" id="{D63C291F-7728-F60A-6D6B-1068E8A71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137" y="867064"/>
            <a:ext cx="5048790" cy="5048790"/>
          </a:xfrm>
          <a:prstGeom prst="rect">
            <a:avLst/>
          </a:prstGeom>
        </p:spPr>
      </p:pic>
      <p:grpSp>
        <p:nvGrpSpPr>
          <p:cNvPr id="13320" name="Group 13319">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3321" name="Rectangle 13320">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2" name="Rectangle 13321">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0" name="Rectangle 15366">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362" name="Rectangle 2">
            <a:extLst>
              <a:ext uri="{FF2B5EF4-FFF2-40B4-BE49-F238E27FC236}">
                <a16:creationId xmlns:a16="http://schemas.microsoft.com/office/drawing/2014/main" id="{E96ACE1B-CDC4-321E-D836-1DE0EEAFD2C9}"/>
              </a:ext>
            </a:extLst>
          </p:cNvPr>
          <p:cNvSpPr>
            <a:spLocks noGrp="1" noRot="1" noChangeArrowheads="1"/>
          </p:cNvSpPr>
          <p:nvPr>
            <p:ph type="title"/>
          </p:nvPr>
        </p:nvSpPr>
        <p:spPr>
          <a:xfrm>
            <a:off x="160077" y="3998018"/>
            <a:ext cx="4810758" cy="2216513"/>
          </a:xfrm>
        </p:spPr>
        <p:txBody>
          <a:bodyPr>
            <a:normAutofit/>
          </a:bodyPr>
          <a:lstStyle/>
          <a:p>
            <a:pPr eaLnBrk="1" hangingPunct="1"/>
            <a:r>
              <a:rPr lang="tr-TR" altLang="tr-TR" sz="2400" b="1" dirty="0">
                <a:latin typeface="Arial" panose="020B0604020202020204" pitchFamily="34" charset="0"/>
                <a:cs typeface="Arial" panose="020B0604020202020204" pitchFamily="34" charset="0"/>
              </a:rPr>
              <a:t>1. </a:t>
            </a:r>
            <a:r>
              <a:rPr lang="en-AU" altLang="tr-TR" sz="2400" b="1" dirty="0">
                <a:latin typeface="Arial" panose="020B0604020202020204" pitchFamily="34" charset="0"/>
                <a:cs typeface="Arial" panose="020B0604020202020204" pitchFamily="34" charset="0"/>
              </a:rPr>
              <a:t>Y</a:t>
            </a:r>
            <a:r>
              <a:rPr lang="tr-TR" altLang="tr-TR" sz="2400" b="1" dirty="0" err="1">
                <a:latin typeface="Arial" panose="020B0604020202020204" pitchFamily="34" charset="0"/>
                <a:cs typeface="Arial" panose="020B0604020202020204" pitchFamily="34" charset="0"/>
              </a:rPr>
              <a:t>ükle</a:t>
            </a:r>
            <a:r>
              <a:rPr lang="tr-TR" altLang="tr-TR" sz="2400" b="1" dirty="0">
                <a:latin typeface="Arial" panose="020B0604020202020204" pitchFamily="34" charset="0"/>
                <a:cs typeface="Arial" panose="020B0604020202020204" pitchFamily="34" charset="0"/>
              </a:rPr>
              <a:t> İlgili Risk Faktörleri</a:t>
            </a:r>
          </a:p>
        </p:txBody>
      </p:sp>
      <p:sp>
        <p:nvSpPr>
          <p:cNvPr id="15369" name="Arc 15368">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 name="Resim 2" descr="taslak, çizim, çizgi sanatı, beyaz içeren bir resim&#10;&#10;Açıklama otomatik olarak oluşturuldu">
            <a:extLst>
              <a:ext uri="{FF2B5EF4-FFF2-40B4-BE49-F238E27FC236}">
                <a16:creationId xmlns:a16="http://schemas.microsoft.com/office/drawing/2014/main" id="{B194C1FC-33C3-31B4-FFE2-16523856E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193" y="704504"/>
            <a:ext cx="9235614"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p:spPr>
      </p:pic>
      <p:sp>
        <p:nvSpPr>
          <p:cNvPr id="13315" name="Rectangle 3">
            <a:extLst>
              <a:ext uri="{FF2B5EF4-FFF2-40B4-BE49-F238E27FC236}">
                <a16:creationId xmlns:a16="http://schemas.microsoft.com/office/drawing/2014/main" id="{DBD1FEEE-5290-E3D4-869A-987A937316E5}"/>
              </a:ext>
            </a:extLst>
          </p:cNvPr>
          <p:cNvSpPr>
            <a:spLocks noGrp="1" noRot="1" noChangeArrowheads="1"/>
          </p:cNvSpPr>
          <p:nvPr>
            <p:ph idx="1"/>
          </p:nvPr>
        </p:nvSpPr>
        <p:spPr>
          <a:xfrm>
            <a:off x="4970835" y="3998019"/>
            <a:ext cx="6382966" cy="2216512"/>
          </a:xfrm>
        </p:spPr>
        <p:txBody>
          <a:bodyPr rtlCol="0">
            <a:normAutofit/>
          </a:bodyPr>
          <a:lstStyle/>
          <a:p>
            <a:pPr marL="0" indent="0">
              <a:buNone/>
              <a:defRPr/>
            </a:pPr>
            <a:r>
              <a:rPr lang="tr-TR" altLang="tr-TR" sz="1500" dirty="0"/>
              <a:t>b</a:t>
            </a:r>
            <a:r>
              <a:rPr lang="en-AU" altLang="tr-TR" sz="1500" dirty="0"/>
              <a:t>. </a:t>
            </a:r>
            <a:r>
              <a:rPr lang="en-AU" altLang="tr-TR" sz="1500" dirty="0" err="1"/>
              <a:t>Fiziksel</a:t>
            </a:r>
            <a:r>
              <a:rPr lang="en-AU" altLang="tr-TR" sz="1500" dirty="0"/>
              <a:t> </a:t>
            </a:r>
            <a:r>
              <a:rPr lang="en-AU" altLang="tr-TR" sz="1500" dirty="0" err="1"/>
              <a:t>Güç</a:t>
            </a:r>
            <a:r>
              <a:rPr lang="en-AU" altLang="tr-TR" sz="1500" dirty="0"/>
              <a:t> </a:t>
            </a:r>
            <a:r>
              <a:rPr lang="en-AU" altLang="tr-TR" sz="1500" dirty="0" err="1"/>
              <a:t>Gereksinimi</a:t>
            </a:r>
            <a:r>
              <a:rPr lang="tr-TR" altLang="tr-TR" sz="1500" dirty="0"/>
              <a:t>:</a:t>
            </a:r>
          </a:p>
          <a:p>
            <a:pPr marL="273050" indent="-273050">
              <a:defRPr/>
            </a:pPr>
            <a:r>
              <a:rPr lang="en-AU" altLang="tr-TR" sz="1500" dirty="0"/>
              <a:t>İş;</a:t>
            </a:r>
            <a:br>
              <a:rPr lang="en-AU" altLang="tr-TR" sz="1500" dirty="0"/>
            </a:br>
            <a:r>
              <a:rPr lang="en-AU" altLang="tr-TR" sz="1500" dirty="0"/>
              <a:t>- </a:t>
            </a:r>
            <a:r>
              <a:rPr lang="tr-TR" altLang="tr-TR" sz="1500" dirty="0"/>
              <a:t>Ç</a:t>
            </a:r>
            <a:r>
              <a:rPr lang="en-AU" altLang="tr-TR" sz="1500" dirty="0"/>
              <a:t>ok </a:t>
            </a:r>
            <a:r>
              <a:rPr lang="en-AU" altLang="tr-TR" sz="1500" dirty="0" err="1"/>
              <a:t>yorucu</a:t>
            </a:r>
            <a:r>
              <a:rPr lang="en-AU" altLang="tr-TR" sz="1500" dirty="0"/>
              <a:t> </a:t>
            </a:r>
            <a:r>
              <a:rPr lang="en-AU" altLang="tr-TR" sz="1500" dirty="0" err="1"/>
              <a:t>ise</a:t>
            </a:r>
            <a:r>
              <a:rPr lang="en-AU" altLang="tr-TR" sz="1500" dirty="0"/>
              <a:t>,</a:t>
            </a:r>
            <a:br>
              <a:rPr lang="en-AU" altLang="tr-TR" sz="1500" dirty="0"/>
            </a:br>
            <a:r>
              <a:rPr lang="en-AU" altLang="tr-TR" sz="1500" dirty="0"/>
              <a:t>- </a:t>
            </a:r>
            <a:r>
              <a:rPr lang="tr-TR" altLang="tr-TR" sz="1500" dirty="0"/>
              <a:t>M</a:t>
            </a:r>
            <a:r>
              <a:rPr lang="en-AU" altLang="tr-TR" sz="1500" dirty="0" err="1"/>
              <a:t>utlaka</a:t>
            </a:r>
            <a:r>
              <a:rPr lang="en-AU" altLang="tr-TR" sz="1500" dirty="0"/>
              <a:t> </a:t>
            </a:r>
            <a:r>
              <a:rPr lang="en-AU" altLang="tr-TR" sz="1500" dirty="0" err="1"/>
              <a:t>vücudun</a:t>
            </a:r>
            <a:r>
              <a:rPr lang="en-AU" altLang="tr-TR" sz="1500" dirty="0"/>
              <a:t> </a:t>
            </a:r>
            <a:r>
              <a:rPr lang="en-AU" altLang="tr-TR" sz="1500" dirty="0" err="1"/>
              <a:t>bükülmesi</a:t>
            </a:r>
            <a:r>
              <a:rPr lang="en-AU" altLang="tr-TR" sz="1500" dirty="0"/>
              <a:t> </a:t>
            </a:r>
            <a:r>
              <a:rPr lang="en-AU" altLang="tr-TR" sz="1500" dirty="0" err="1"/>
              <a:t>ile</a:t>
            </a:r>
            <a:r>
              <a:rPr lang="en-AU" altLang="tr-TR" sz="1500" dirty="0"/>
              <a:t> </a:t>
            </a:r>
            <a:r>
              <a:rPr lang="en-AU" altLang="tr-TR" sz="1500" dirty="0" err="1"/>
              <a:t>yapılabiliyorsa</a:t>
            </a:r>
            <a:r>
              <a:rPr lang="en-AU" altLang="tr-TR" sz="1500" dirty="0"/>
              <a:t>,</a:t>
            </a:r>
            <a:br>
              <a:rPr lang="en-AU" altLang="tr-TR" sz="1500" dirty="0"/>
            </a:br>
            <a:r>
              <a:rPr lang="en-AU" altLang="tr-TR" sz="1500" dirty="0"/>
              <a:t>- </a:t>
            </a:r>
            <a:r>
              <a:rPr lang="tr-TR" altLang="tr-TR" sz="1500" dirty="0"/>
              <a:t>Y</a:t>
            </a:r>
            <a:r>
              <a:rPr lang="en-AU" altLang="tr-TR" sz="1500" dirty="0" err="1"/>
              <a:t>ükün</a:t>
            </a:r>
            <a:r>
              <a:rPr lang="en-AU" altLang="tr-TR" sz="1500" dirty="0"/>
              <a:t> ani </a:t>
            </a:r>
            <a:r>
              <a:rPr lang="en-AU" altLang="tr-TR" sz="1500" dirty="0" err="1"/>
              <a:t>hareketi</a:t>
            </a:r>
            <a:r>
              <a:rPr lang="en-AU" altLang="tr-TR" sz="1500" dirty="0"/>
              <a:t> </a:t>
            </a:r>
            <a:r>
              <a:rPr lang="en-AU" altLang="tr-TR" sz="1500" dirty="0" err="1"/>
              <a:t>ile</a:t>
            </a:r>
            <a:r>
              <a:rPr lang="en-AU" altLang="tr-TR" sz="1500" dirty="0"/>
              <a:t> </a:t>
            </a:r>
            <a:r>
              <a:rPr lang="en-AU" altLang="tr-TR" sz="1500" dirty="0" err="1"/>
              <a:t>sonuçlanıyorsa</a:t>
            </a:r>
            <a:r>
              <a:rPr lang="en-AU" altLang="tr-TR" sz="1500" dirty="0"/>
              <a:t>,</a:t>
            </a:r>
            <a:br>
              <a:rPr lang="en-AU" altLang="tr-TR" sz="1500" dirty="0"/>
            </a:br>
            <a:r>
              <a:rPr lang="en-AU" altLang="tr-TR" sz="1500" dirty="0"/>
              <a:t>- </a:t>
            </a:r>
            <a:r>
              <a:rPr lang="tr-TR" altLang="tr-TR" sz="1500" dirty="0"/>
              <a:t>V</a:t>
            </a:r>
            <a:r>
              <a:rPr lang="en-AU" altLang="tr-TR" sz="1500" dirty="0" err="1"/>
              <a:t>ücut</a:t>
            </a:r>
            <a:r>
              <a:rPr lang="en-AU" altLang="tr-TR" sz="1500" dirty="0"/>
              <a:t> </a:t>
            </a:r>
            <a:r>
              <a:rPr lang="en-AU" altLang="tr-TR" sz="1500" dirty="0" err="1"/>
              <a:t>dengesiz</a:t>
            </a:r>
            <a:r>
              <a:rPr lang="en-AU" altLang="tr-TR" sz="1500" dirty="0"/>
              <a:t> </a:t>
            </a:r>
            <a:r>
              <a:rPr lang="en-AU" altLang="tr-TR" sz="1500" dirty="0" err="1"/>
              <a:t>bir</a:t>
            </a:r>
            <a:r>
              <a:rPr lang="en-AU" altLang="tr-TR" sz="1500" dirty="0"/>
              <a:t> </a:t>
            </a:r>
            <a:r>
              <a:rPr lang="en-AU" altLang="tr-TR" sz="1500" dirty="0" err="1"/>
              <a:t>pozisyonda</a:t>
            </a:r>
            <a:r>
              <a:rPr lang="en-AU" altLang="tr-TR" sz="1500" dirty="0"/>
              <a:t> </a:t>
            </a:r>
            <a:r>
              <a:rPr lang="en-AU" altLang="tr-TR" sz="1500" dirty="0" err="1"/>
              <a:t>iken</a:t>
            </a:r>
            <a:r>
              <a:rPr lang="en-AU" altLang="tr-TR" sz="1500" dirty="0"/>
              <a:t> </a:t>
            </a:r>
            <a:r>
              <a:rPr lang="en-AU" altLang="tr-TR" sz="1500" dirty="0" err="1"/>
              <a:t>yapılıyorsa</a:t>
            </a:r>
            <a:r>
              <a:rPr lang="en-AU" altLang="tr-TR" sz="1500" dirty="0"/>
              <a:t>,</a:t>
            </a:r>
            <a:endParaRPr lang="tr-TR" altLang="tr-TR" sz="1500" dirty="0"/>
          </a:p>
          <a:p>
            <a:pPr marL="0" indent="0">
              <a:buNone/>
              <a:defRPr/>
            </a:pPr>
            <a:br>
              <a:rPr lang="en-AU" altLang="tr-TR" sz="1500" dirty="0"/>
            </a:br>
            <a:r>
              <a:rPr lang="tr-TR" altLang="tr-TR" sz="1500" dirty="0"/>
              <a:t>B</a:t>
            </a:r>
            <a:r>
              <a:rPr lang="en-AU" altLang="tr-TR" sz="1500" dirty="0" err="1"/>
              <a:t>edenen</a:t>
            </a:r>
            <a:r>
              <a:rPr lang="en-AU" altLang="tr-TR" sz="1500" dirty="0"/>
              <a:t> </a:t>
            </a:r>
            <a:r>
              <a:rPr lang="en-AU" altLang="tr-TR" sz="1500" dirty="0" err="1"/>
              <a:t>çalışma</a:t>
            </a:r>
            <a:r>
              <a:rPr lang="en-AU" altLang="tr-TR" sz="1500" dirty="0"/>
              <a:t> </a:t>
            </a:r>
            <a:r>
              <a:rPr lang="en-AU" altLang="tr-TR" sz="1500" dirty="0" err="1"/>
              <a:t>şekli</a:t>
            </a:r>
            <a:r>
              <a:rPr lang="en-AU" altLang="tr-TR" sz="1500" dirty="0"/>
              <a:t> </a:t>
            </a:r>
            <a:r>
              <a:rPr lang="en-AU" altLang="tr-TR" sz="1500" dirty="0" err="1"/>
              <a:t>ve</a:t>
            </a:r>
            <a:r>
              <a:rPr lang="en-AU" altLang="tr-TR" sz="1500" dirty="0"/>
              <a:t> </a:t>
            </a:r>
            <a:r>
              <a:rPr lang="en-AU" altLang="tr-TR" sz="1500" dirty="0" err="1"/>
              <a:t>harcanan</a:t>
            </a:r>
            <a:r>
              <a:rPr lang="en-AU" altLang="tr-TR" sz="1500" dirty="0"/>
              <a:t> </a:t>
            </a:r>
            <a:r>
              <a:rPr lang="en-AU" altLang="tr-TR" sz="1500" dirty="0" err="1"/>
              <a:t>güç</a:t>
            </a:r>
            <a:r>
              <a:rPr lang="en-AU" altLang="tr-TR" sz="1500" dirty="0"/>
              <a:t>, </a:t>
            </a:r>
            <a:r>
              <a:rPr lang="en-AU" altLang="tr-TR" sz="1500" dirty="0" err="1"/>
              <a:t>özellikle</a:t>
            </a:r>
            <a:r>
              <a:rPr lang="en-AU" altLang="tr-TR" sz="1500" dirty="0"/>
              <a:t> </a:t>
            </a:r>
            <a:r>
              <a:rPr lang="en-AU" altLang="tr-TR" sz="1500" dirty="0" err="1"/>
              <a:t>sırt</a:t>
            </a:r>
            <a:r>
              <a:rPr lang="en-AU" altLang="tr-TR" sz="1500" dirty="0"/>
              <a:t> </a:t>
            </a:r>
            <a:r>
              <a:rPr lang="en-AU" altLang="tr-TR" sz="1500" dirty="0" err="1"/>
              <a:t>ve</a:t>
            </a:r>
            <a:r>
              <a:rPr lang="en-AU" altLang="tr-TR" sz="1500" dirty="0"/>
              <a:t> bel </a:t>
            </a:r>
            <a:r>
              <a:rPr lang="en-AU" altLang="tr-TR" sz="1500" dirty="0" err="1"/>
              <a:t>incinmelerine</a:t>
            </a:r>
            <a:r>
              <a:rPr lang="en-AU" altLang="tr-TR" sz="1500" dirty="0"/>
              <a:t> </a:t>
            </a:r>
            <a:r>
              <a:rPr lang="en-AU" altLang="tr-TR" sz="1500" dirty="0" err="1"/>
              <a:t>neden</a:t>
            </a:r>
            <a:r>
              <a:rPr lang="en-AU" altLang="tr-TR" sz="1500" dirty="0"/>
              <a:t> </a:t>
            </a:r>
            <a:r>
              <a:rPr lang="en-AU" altLang="tr-TR" sz="1500" dirty="0" err="1"/>
              <a:t>olabilir</a:t>
            </a:r>
            <a:r>
              <a:rPr lang="tr-TR" altLang="tr-TR" sz="1500"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3">
            <a:extLst>
              <a:ext uri="{FF2B5EF4-FFF2-40B4-BE49-F238E27FC236}">
                <a16:creationId xmlns:a16="http://schemas.microsoft.com/office/drawing/2014/main" id="{9C0744C6-1DE9-A565-C406-32313E290FC8}"/>
              </a:ext>
            </a:extLst>
          </p:cNvPr>
          <p:cNvSpPr>
            <a:spLocks noGrp="1" noRot="1" noChangeArrowheads="1"/>
          </p:cNvSpPr>
          <p:nvPr>
            <p:ph idx="1"/>
          </p:nvPr>
        </p:nvSpPr>
        <p:spPr>
          <a:xfrm>
            <a:off x="761800" y="694944"/>
            <a:ext cx="5334197" cy="5641848"/>
          </a:xfrm>
        </p:spPr>
        <p:txBody>
          <a:bodyPr rtlCol="0" anchor="ctr">
            <a:noAutofit/>
          </a:bodyPr>
          <a:lstStyle/>
          <a:p>
            <a:pPr marL="0" indent="0">
              <a:buClr>
                <a:schemeClr val="accent1">
                  <a:lumMod val="75000"/>
                </a:schemeClr>
              </a:buClr>
              <a:buNone/>
              <a:defRPr/>
            </a:pPr>
            <a:r>
              <a:rPr lang="tr-TR" sz="1400" b="1" dirty="0">
                <a:cs typeface="Arial" panose="020B0604020202020204" pitchFamily="34" charset="0"/>
              </a:rPr>
              <a:t>c</a:t>
            </a:r>
            <a:r>
              <a:rPr lang="en-AU" sz="1400" b="1" dirty="0">
                <a:cs typeface="Arial" panose="020B0604020202020204" pitchFamily="34" charset="0"/>
              </a:rPr>
              <a:t>. </a:t>
            </a:r>
            <a:r>
              <a:rPr lang="en-AU" sz="1400" b="1" dirty="0" err="1">
                <a:cs typeface="Arial" panose="020B0604020202020204" pitchFamily="34" charset="0"/>
              </a:rPr>
              <a:t>Çalışma</a:t>
            </a:r>
            <a:r>
              <a:rPr lang="en-AU" sz="1400" b="1" dirty="0">
                <a:cs typeface="Arial" panose="020B0604020202020204" pitchFamily="34" charset="0"/>
              </a:rPr>
              <a:t> </a:t>
            </a:r>
            <a:r>
              <a:rPr lang="en-AU" sz="1400" b="1" dirty="0" err="1">
                <a:cs typeface="Arial" panose="020B0604020202020204" pitchFamily="34" charset="0"/>
              </a:rPr>
              <a:t>Ortamının</a:t>
            </a:r>
            <a:r>
              <a:rPr lang="en-AU" sz="1400" b="1" dirty="0">
                <a:cs typeface="Arial" panose="020B0604020202020204" pitchFamily="34" charset="0"/>
              </a:rPr>
              <a:t> </a:t>
            </a:r>
            <a:r>
              <a:rPr lang="en-AU" sz="1400" b="1" dirty="0" err="1">
                <a:cs typeface="Arial" panose="020B0604020202020204" pitchFamily="34" charset="0"/>
              </a:rPr>
              <a:t>Özellikleri</a:t>
            </a:r>
            <a:r>
              <a:rPr lang="tr-TR" sz="1400" b="1" dirty="0">
                <a:cs typeface="Arial" panose="020B0604020202020204" pitchFamily="34" charset="0"/>
              </a:rPr>
              <a:t>:</a:t>
            </a:r>
          </a:p>
          <a:p>
            <a:pPr marL="0" indent="0">
              <a:buClr>
                <a:schemeClr val="accent1">
                  <a:lumMod val="75000"/>
                </a:schemeClr>
              </a:buClr>
              <a:buNone/>
              <a:defRPr/>
            </a:pPr>
            <a:br>
              <a:rPr lang="en-AU" sz="1400" dirty="0">
                <a:cs typeface="Arial" panose="020B0604020202020204" pitchFamily="34" charset="0"/>
              </a:rPr>
            </a:br>
            <a:r>
              <a:rPr lang="en-AU" sz="1400" dirty="0" err="1">
                <a:cs typeface="Arial" panose="020B0604020202020204" pitchFamily="34" charset="0"/>
              </a:rPr>
              <a:t>Çalışma</a:t>
            </a:r>
            <a:r>
              <a:rPr lang="en-AU" sz="1400" dirty="0">
                <a:cs typeface="Arial" panose="020B0604020202020204" pitchFamily="34" charset="0"/>
              </a:rPr>
              <a:t> </a:t>
            </a:r>
            <a:r>
              <a:rPr lang="en-AU" sz="1400" dirty="0" err="1">
                <a:cs typeface="Arial" panose="020B0604020202020204" pitchFamily="34" charset="0"/>
              </a:rPr>
              <a:t>ortamı</a:t>
            </a:r>
            <a:r>
              <a:rPr lang="en-AU" sz="1400" dirty="0">
                <a:cs typeface="Arial" panose="020B0604020202020204" pitchFamily="34" charset="0"/>
              </a:rPr>
              <a:t> </a:t>
            </a:r>
            <a:r>
              <a:rPr lang="en-AU" sz="1400" dirty="0" err="1">
                <a:cs typeface="Arial" panose="020B0604020202020204" pitchFamily="34" charset="0"/>
              </a:rPr>
              <a:t>aşağıdaki</a:t>
            </a:r>
            <a:r>
              <a:rPr lang="en-AU" sz="1400" dirty="0">
                <a:cs typeface="Arial" panose="020B0604020202020204" pitchFamily="34" charset="0"/>
              </a:rPr>
              <a:t> </a:t>
            </a:r>
            <a:r>
              <a:rPr lang="en-AU" sz="1400" dirty="0" err="1">
                <a:cs typeface="Arial" panose="020B0604020202020204" pitchFamily="34" charset="0"/>
              </a:rPr>
              <a:t>özelliklerde</a:t>
            </a:r>
            <a:r>
              <a:rPr lang="en-AU" sz="1400" dirty="0">
                <a:cs typeface="Arial" panose="020B0604020202020204" pitchFamily="34" charset="0"/>
              </a:rPr>
              <a:t> </a:t>
            </a:r>
            <a:r>
              <a:rPr lang="en-AU" sz="1400" dirty="0" err="1">
                <a:cs typeface="Arial" panose="020B0604020202020204" pitchFamily="34" charset="0"/>
              </a:rPr>
              <a:t>ise</a:t>
            </a:r>
            <a:r>
              <a:rPr lang="en-AU" sz="1400" dirty="0">
                <a:cs typeface="Arial" panose="020B0604020202020204" pitchFamily="34" charset="0"/>
              </a:rPr>
              <a:t>, </a:t>
            </a:r>
            <a:r>
              <a:rPr lang="en-AU" sz="1400" dirty="0" err="1">
                <a:cs typeface="Arial" panose="020B0604020202020204" pitchFamily="34" charset="0"/>
              </a:rPr>
              <a:t>özellikle</a:t>
            </a:r>
            <a:r>
              <a:rPr lang="en-AU" sz="1400" dirty="0">
                <a:cs typeface="Arial" panose="020B0604020202020204" pitchFamily="34" charset="0"/>
              </a:rPr>
              <a:t> </a:t>
            </a:r>
            <a:r>
              <a:rPr lang="en-AU" sz="1400" dirty="0" err="1">
                <a:cs typeface="Arial" panose="020B0604020202020204" pitchFamily="34" charset="0"/>
              </a:rPr>
              <a:t>sırt</a:t>
            </a:r>
            <a:r>
              <a:rPr lang="en-AU" sz="1400" dirty="0">
                <a:cs typeface="Arial" panose="020B0604020202020204" pitchFamily="34" charset="0"/>
              </a:rPr>
              <a:t> </a:t>
            </a:r>
            <a:r>
              <a:rPr lang="en-AU" sz="1400" dirty="0" err="1">
                <a:cs typeface="Arial" panose="020B0604020202020204" pitchFamily="34" charset="0"/>
              </a:rPr>
              <a:t>incinmesi</a:t>
            </a:r>
            <a:r>
              <a:rPr lang="en-AU" sz="1400" dirty="0">
                <a:cs typeface="Arial" panose="020B0604020202020204" pitchFamily="34" charset="0"/>
              </a:rPr>
              <a:t> </a:t>
            </a:r>
            <a:r>
              <a:rPr lang="en-AU" sz="1400" dirty="0" err="1">
                <a:cs typeface="Arial" panose="020B0604020202020204" pitchFamily="34" charset="0"/>
              </a:rPr>
              <a:t>riskini</a:t>
            </a:r>
            <a:r>
              <a:rPr lang="tr-TR" sz="1400" dirty="0">
                <a:cs typeface="Arial" panose="020B0604020202020204" pitchFamily="34" charset="0"/>
              </a:rPr>
              <a:t> </a:t>
            </a:r>
            <a:r>
              <a:rPr lang="en-AU" sz="1400" dirty="0" err="1">
                <a:cs typeface="Arial" panose="020B0604020202020204" pitchFamily="34" charset="0"/>
              </a:rPr>
              <a:t>artırabilir</a:t>
            </a:r>
            <a:r>
              <a:rPr lang="en-AU" sz="1400" dirty="0">
                <a:cs typeface="Arial" panose="020B0604020202020204" pitchFamily="34" charset="0"/>
              </a:rPr>
              <a:t>;</a:t>
            </a:r>
            <a:endParaRPr lang="tr-TR" sz="1400" dirty="0">
              <a:cs typeface="Arial" panose="020B0604020202020204" pitchFamily="34" charset="0"/>
            </a:endParaRPr>
          </a:p>
          <a:p>
            <a:pPr marL="0" indent="0">
              <a:buClr>
                <a:schemeClr val="accent1">
                  <a:lumMod val="75000"/>
                </a:schemeClr>
              </a:buClr>
              <a:buNone/>
              <a:defRPr/>
            </a:pPr>
            <a:br>
              <a:rPr lang="en-AU" sz="1400" dirty="0">
                <a:cs typeface="Arial" panose="020B0604020202020204" pitchFamily="34" charset="0"/>
              </a:rPr>
            </a:br>
            <a:r>
              <a:rPr lang="en-AU" sz="1400" dirty="0">
                <a:cs typeface="Arial" panose="020B0604020202020204" pitchFamily="34" charset="0"/>
              </a:rPr>
              <a:t>- </a:t>
            </a:r>
            <a:r>
              <a:rPr lang="tr-TR" sz="1400" dirty="0">
                <a:cs typeface="Arial" panose="020B0604020202020204" pitchFamily="34" charset="0"/>
              </a:rPr>
              <a:t>Ç</a:t>
            </a:r>
            <a:r>
              <a:rPr lang="en-AU" sz="1400" dirty="0" err="1">
                <a:cs typeface="Arial" panose="020B0604020202020204" pitchFamily="34" charset="0"/>
              </a:rPr>
              <a:t>alışılan</a:t>
            </a:r>
            <a:r>
              <a:rPr lang="en-AU" sz="1400" dirty="0">
                <a:cs typeface="Arial" panose="020B0604020202020204" pitchFamily="34" charset="0"/>
              </a:rPr>
              <a:t> </a:t>
            </a:r>
            <a:r>
              <a:rPr lang="en-AU" sz="1400" dirty="0" err="1">
                <a:cs typeface="Arial" panose="020B0604020202020204" pitchFamily="34" charset="0"/>
              </a:rPr>
              <a:t>yer</a:t>
            </a:r>
            <a:r>
              <a:rPr lang="en-AU" sz="1400" dirty="0">
                <a:cs typeface="Arial" panose="020B0604020202020204" pitchFamily="34" charset="0"/>
              </a:rPr>
              <a:t> </a:t>
            </a:r>
            <a:r>
              <a:rPr lang="en-AU" sz="1400" dirty="0" err="1">
                <a:cs typeface="Arial" panose="020B0604020202020204" pitchFamily="34" charset="0"/>
              </a:rPr>
              <a:t>işi</a:t>
            </a:r>
            <a:r>
              <a:rPr lang="en-AU" sz="1400" dirty="0">
                <a:cs typeface="Arial" panose="020B0604020202020204" pitchFamily="34" charset="0"/>
              </a:rPr>
              <a:t> </a:t>
            </a:r>
            <a:r>
              <a:rPr lang="en-AU" sz="1400" dirty="0" err="1">
                <a:cs typeface="Arial" panose="020B0604020202020204" pitchFamily="34" charset="0"/>
              </a:rPr>
              <a:t>yapmak</a:t>
            </a:r>
            <a:r>
              <a:rPr lang="en-AU" sz="1400" dirty="0">
                <a:cs typeface="Arial" panose="020B0604020202020204" pitchFamily="34" charset="0"/>
              </a:rPr>
              <a:t> </a:t>
            </a:r>
            <a:r>
              <a:rPr lang="en-AU" sz="1400" dirty="0" err="1">
                <a:cs typeface="Arial" panose="020B0604020202020204" pitchFamily="34" charset="0"/>
              </a:rPr>
              <a:t>için</a:t>
            </a:r>
            <a:r>
              <a:rPr lang="en-AU" sz="1400" dirty="0">
                <a:cs typeface="Arial" panose="020B0604020202020204" pitchFamily="34" charset="0"/>
              </a:rPr>
              <a:t> </a:t>
            </a:r>
            <a:r>
              <a:rPr lang="en-AU" sz="1400" dirty="0" err="1">
                <a:cs typeface="Arial" panose="020B0604020202020204" pitchFamily="34" charset="0"/>
              </a:rPr>
              <a:t>yeterli</a:t>
            </a:r>
            <a:r>
              <a:rPr lang="en-AU" sz="1400" dirty="0">
                <a:cs typeface="Arial" panose="020B0604020202020204" pitchFamily="34" charset="0"/>
              </a:rPr>
              <a:t> </a:t>
            </a:r>
            <a:r>
              <a:rPr lang="en-AU" sz="1400" dirty="0" err="1">
                <a:cs typeface="Arial" panose="020B0604020202020204" pitchFamily="34" charset="0"/>
              </a:rPr>
              <a:t>genişlik</a:t>
            </a:r>
            <a:r>
              <a:rPr lang="en-AU" sz="1400" dirty="0">
                <a:cs typeface="Arial" panose="020B0604020202020204" pitchFamily="34" charset="0"/>
              </a:rPr>
              <a:t> </a:t>
            </a:r>
            <a:r>
              <a:rPr lang="en-AU" sz="1400" dirty="0" err="1">
                <a:cs typeface="Arial" panose="020B0604020202020204" pitchFamily="34" charset="0"/>
              </a:rPr>
              <a:t>ve</a:t>
            </a:r>
            <a:r>
              <a:rPr lang="en-AU" sz="1400" dirty="0">
                <a:cs typeface="Arial" panose="020B0604020202020204" pitchFamily="34" charset="0"/>
              </a:rPr>
              <a:t> </a:t>
            </a:r>
            <a:r>
              <a:rPr lang="en-AU" sz="1400" dirty="0" err="1">
                <a:cs typeface="Arial" panose="020B0604020202020204" pitchFamily="34" charset="0"/>
              </a:rPr>
              <a:t>yükseklikte</a:t>
            </a:r>
            <a:r>
              <a:rPr lang="en-AU" sz="1400" dirty="0">
                <a:cs typeface="Arial" panose="020B0604020202020204" pitchFamily="34" charset="0"/>
              </a:rPr>
              <a:t> </a:t>
            </a:r>
            <a:r>
              <a:rPr lang="en-AU" sz="1400" dirty="0" err="1">
                <a:cs typeface="Arial" panose="020B0604020202020204" pitchFamily="34" charset="0"/>
              </a:rPr>
              <a:t>değil</a:t>
            </a:r>
            <a:r>
              <a:rPr lang="en-AU" sz="1400" dirty="0">
                <a:cs typeface="Arial" panose="020B0604020202020204" pitchFamily="34" charset="0"/>
              </a:rPr>
              <a:t> </a:t>
            </a:r>
            <a:r>
              <a:rPr lang="en-AU" sz="1400" dirty="0" err="1">
                <a:cs typeface="Arial" panose="020B0604020202020204" pitchFamily="34" charset="0"/>
              </a:rPr>
              <a:t>ise</a:t>
            </a:r>
            <a:r>
              <a:rPr lang="en-AU" sz="1400" dirty="0">
                <a:cs typeface="Arial" panose="020B0604020202020204" pitchFamily="34" charset="0"/>
              </a:rPr>
              <a:t>,</a:t>
            </a:r>
            <a:endParaRPr lang="tr-TR" sz="1400" dirty="0">
              <a:cs typeface="Arial" panose="020B0604020202020204" pitchFamily="34" charset="0"/>
            </a:endParaRPr>
          </a:p>
          <a:p>
            <a:pPr marL="0" indent="0">
              <a:buClr>
                <a:schemeClr val="accent1">
                  <a:lumMod val="75000"/>
                </a:schemeClr>
              </a:buClr>
              <a:buNone/>
              <a:defRPr/>
            </a:pPr>
            <a:br>
              <a:rPr lang="en-AU" sz="1400" dirty="0">
                <a:cs typeface="Arial" panose="020B0604020202020204" pitchFamily="34" charset="0"/>
              </a:rPr>
            </a:br>
            <a:r>
              <a:rPr lang="en-AU" sz="1400" dirty="0">
                <a:cs typeface="Arial" panose="020B0604020202020204" pitchFamily="34" charset="0"/>
              </a:rPr>
              <a:t>- </a:t>
            </a:r>
            <a:r>
              <a:rPr lang="tr-TR" sz="1400" dirty="0">
                <a:cs typeface="Arial" panose="020B0604020202020204" pitchFamily="34" charset="0"/>
              </a:rPr>
              <a:t>Z</a:t>
            </a:r>
            <a:r>
              <a:rPr lang="en-AU" sz="1400" dirty="0" err="1">
                <a:cs typeface="Arial" panose="020B0604020202020204" pitchFamily="34" charset="0"/>
              </a:rPr>
              <a:t>emin</a:t>
            </a:r>
            <a:r>
              <a:rPr lang="en-AU" sz="1400" dirty="0">
                <a:cs typeface="Arial" panose="020B0604020202020204" pitchFamily="34" charset="0"/>
              </a:rPr>
              <a:t> </a:t>
            </a:r>
            <a:r>
              <a:rPr lang="en-AU" sz="1400" dirty="0" err="1">
                <a:cs typeface="Arial" panose="020B0604020202020204" pitchFamily="34" charset="0"/>
              </a:rPr>
              <a:t>düz</a:t>
            </a:r>
            <a:r>
              <a:rPr lang="en-AU" sz="1400" dirty="0">
                <a:cs typeface="Arial" panose="020B0604020202020204" pitchFamily="34" charset="0"/>
              </a:rPr>
              <a:t> </a:t>
            </a:r>
            <a:r>
              <a:rPr lang="en-AU" sz="1400" dirty="0" err="1">
                <a:cs typeface="Arial" panose="020B0604020202020204" pitchFamily="34" charset="0"/>
              </a:rPr>
              <a:t>değilse</a:t>
            </a:r>
            <a:r>
              <a:rPr lang="en-AU" sz="1400" dirty="0">
                <a:cs typeface="Arial" panose="020B0604020202020204" pitchFamily="34" charset="0"/>
              </a:rPr>
              <a:t>, </a:t>
            </a:r>
            <a:r>
              <a:rPr lang="en-AU" sz="1400" dirty="0" err="1">
                <a:cs typeface="Arial" panose="020B0604020202020204" pitchFamily="34" charset="0"/>
              </a:rPr>
              <a:t>engeller</a:t>
            </a:r>
            <a:r>
              <a:rPr lang="en-AU" sz="1400" dirty="0">
                <a:cs typeface="Arial" panose="020B0604020202020204" pitchFamily="34" charset="0"/>
              </a:rPr>
              <a:t> </a:t>
            </a:r>
            <a:r>
              <a:rPr lang="en-AU" sz="1400" dirty="0" err="1">
                <a:cs typeface="Arial" panose="020B0604020202020204" pitchFamily="34" charset="0"/>
              </a:rPr>
              <a:t>bulunuyorsa</a:t>
            </a:r>
            <a:r>
              <a:rPr lang="en-AU" sz="1400" dirty="0">
                <a:cs typeface="Arial" panose="020B0604020202020204" pitchFamily="34" charset="0"/>
              </a:rPr>
              <a:t> </a:t>
            </a:r>
            <a:r>
              <a:rPr lang="en-AU" sz="1400" dirty="0" err="1">
                <a:cs typeface="Arial" panose="020B0604020202020204" pitchFamily="34" charset="0"/>
              </a:rPr>
              <a:t>veya</a:t>
            </a:r>
            <a:r>
              <a:rPr lang="en-AU" sz="1400" dirty="0">
                <a:cs typeface="Arial" panose="020B0604020202020204" pitchFamily="34" charset="0"/>
              </a:rPr>
              <a:t> </a:t>
            </a:r>
            <a:r>
              <a:rPr lang="en-AU" sz="1400" dirty="0" err="1">
                <a:cs typeface="Arial" panose="020B0604020202020204" pitchFamily="34" charset="0"/>
              </a:rPr>
              <a:t>düşme</a:t>
            </a:r>
            <a:r>
              <a:rPr lang="en-AU" sz="1400" dirty="0">
                <a:cs typeface="Arial" panose="020B0604020202020204" pitchFamily="34" charset="0"/>
              </a:rPr>
              <a:t> </a:t>
            </a:r>
            <a:r>
              <a:rPr lang="en-AU" sz="1400" dirty="0" err="1">
                <a:cs typeface="Arial" panose="020B0604020202020204" pitchFamily="34" charset="0"/>
              </a:rPr>
              <a:t>veya</a:t>
            </a:r>
            <a:r>
              <a:rPr lang="en-AU" sz="1400" dirty="0">
                <a:cs typeface="Arial" panose="020B0604020202020204" pitchFamily="34" charset="0"/>
              </a:rPr>
              <a:t> </a:t>
            </a:r>
            <a:r>
              <a:rPr lang="en-AU" sz="1400" dirty="0" err="1">
                <a:cs typeface="Arial" panose="020B0604020202020204" pitchFamily="34" charset="0"/>
              </a:rPr>
              <a:t>kayma</a:t>
            </a:r>
            <a:r>
              <a:rPr lang="en-AU" sz="1400" dirty="0">
                <a:cs typeface="Arial" panose="020B0604020202020204" pitchFamily="34" charset="0"/>
              </a:rPr>
              <a:t> </a:t>
            </a:r>
            <a:r>
              <a:rPr lang="en-AU" sz="1400" dirty="0" err="1">
                <a:cs typeface="Arial" panose="020B0604020202020204" pitchFamily="34" charset="0"/>
              </a:rPr>
              <a:t>tehlikesi</a:t>
            </a:r>
            <a:r>
              <a:rPr lang="en-AU" sz="1400" dirty="0">
                <a:cs typeface="Arial" panose="020B0604020202020204" pitchFamily="34" charset="0"/>
              </a:rPr>
              <a:t> </a:t>
            </a:r>
            <a:r>
              <a:rPr lang="en-AU" sz="1400" dirty="0" err="1">
                <a:cs typeface="Arial" panose="020B0604020202020204" pitchFamily="34" charset="0"/>
              </a:rPr>
              <a:t>varsa</a:t>
            </a:r>
            <a:r>
              <a:rPr lang="en-AU" sz="1400" dirty="0">
                <a:cs typeface="Arial" panose="020B0604020202020204" pitchFamily="34" charset="0"/>
              </a:rPr>
              <a:t>,</a:t>
            </a:r>
            <a:endParaRPr lang="tr-TR" sz="1400" dirty="0">
              <a:cs typeface="Arial" panose="020B0604020202020204" pitchFamily="34" charset="0"/>
            </a:endParaRPr>
          </a:p>
          <a:p>
            <a:pPr marL="0" indent="0">
              <a:buClr>
                <a:schemeClr val="accent1">
                  <a:lumMod val="75000"/>
                </a:schemeClr>
              </a:buClr>
              <a:buNone/>
              <a:defRPr/>
            </a:pPr>
            <a:br>
              <a:rPr lang="en-AU" sz="1400" dirty="0">
                <a:cs typeface="Arial" panose="020B0604020202020204" pitchFamily="34" charset="0"/>
              </a:rPr>
            </a:br>
            <a:r>
              <a:rPr lang="en-AU" sz="1400" dirty="0">
                <a:cs typeface="Arial" panose="020B0604020202020204" pitchFamily="34" charset="0"/>
              </a:rPr>
              <a:t>- </a:t>
            </a:r>
            <a:r>
              <a:rPr lang="tr-TR" sz="1400" dirty="0">
                <a:cs typeface="Arial" panose="020B0604020202020204" pitchFamily="34" charset="0"/>
              </a:rPr>
              <a:t>Ç</a:t>
            </a:r>
            <a:r>
              <a:rPr lang="en-AU" sz="1400" dirty="0" err="1">
                <a:cs typeface="Arial" panose="020B0604020202020204" pitchFamily="34" charset="0"/>
              </a:rPr>
              <a:t>alışma</a:t>
            </a:r>
            <a:r>
              <a:rPr lang="en-AU" sz="1400" dirty="0">
                <a:cs typeface="Arial" panose="020B0604020202020204" pitchFamily="34" charset="0"/>
              </a:rPr>
              <a:t> </a:t>
            </a:r>
            <a:r>
              <a:rPr lang="en-AU" sz="1400" dirty="0" err="1">
                <a:cs typeface="Arial" panose="020B0604020202020204" pitchFamily="34" charset="0"/>
              </a:rPr>
              <a:t>ortam</a:t>
            </a:r>
            <a:r>
              <a:rPr lang="en-AU" sz="1400" dirty="0">
                <a:cs typeface="Arial" panose="020B0604020202020204" pitchFamily="34" charset="0"/>
              </a:rPr>
              <a:t> </a:t>
            </a:r>
            <a:r>
              <a:rPr lang="en-AU" sz="1400" dirty="0" err="1">
                <a:cs typeface="Arial" panose="020B0604020202020204" pitchFamily="34" charset="0"/>
              </a:rPr>
              <a:t>ve</a:t>
            </a:r>
            <a:r>
              <a:rPr lang="en-AU" sz="1400" dirty="0">
                <a:cs typeface="Arial" panose="020B0604020202020204" pitchFamily="34" charset="0"/>
              </a:rPr>
              <a:t> </a:t>
            </a:r>
            <a:r>
              <a:rPr lang="en-AU" sz="1400" dirty="0" err="1">
                <a:cs typeface="Arial" panose="020B0604020202020204" pitchFamily="34" charset="0"/>
              </a:rPr>
              <a:t>şartları</a:t>
            </a:r>
            <a:r>
              <a:rPr lang="en-AU" sz="1400" dirty="0">
                <a:cs typeface="Arial" panose="020B0604020202020204" pitchFamily="34" charset="0"/>
              </a:rPr>
              <a:t>, </a:t>
            </a:r>
            <a:r>
              <a:rPr lang="en-AU" sz="1400" dirty="0" err="1">
                <a:cs typeface="Arial" panose="020B0604020202020204" pitchFamily="34" charset="0"/>
              </a:rPr>
              <a:t>işçilerin</a:t>
            </a:r>
            <a:r>
              <a:rPr lang="en-AU" sz="1400" dirty="0">
                <a:cs typeface="Arial" panose="020B0604020202020204" pitchFamily="34" charset="0"/>
              </a:rPr>
              <a:t> </a:t>
            </a:r>
            <a:r>
              <a:rPr lang="en-AU" sz="1400" dirty="0" err="1">
                <a:cs typeface="Arial" panose="020B0604020202020204" pitchFamily="34" charset="0"/>
              </a:rPr>
              <a:t>yükleri</a:t>
            </a:r>
            <a:r>
              <a:rPr lang="en-AU" sz="1400" dirty="0">
                <a:cs typeface="Arial" panose="020B0604020202020204" pitchFamily="34" charset="0"/>
              </a:rPr>
              <a:t> </a:t>
            </a:r>
            <a:r>
              <a:rPr lang="en-AU" sz="1400" dirty="0" err="1">
                <a:cs typeface="Arial" panose="020B0604020202020204" pitchFamily="34" charset="0"/>
              </a:rPr>
              <a:t>güvenli</a:t>
            </a:r>
            <a:r>
              <a:rPr lang="en-AU" sz="1400" dirty="0">
                <a:cs typeface="Arial" panose="020B0604020202020204" pitchFamily="34" charset="0"/>
              </a:rPr>
              <a:t> </a:t>
            </a:r>
            <a:r>
              <a:rPr lang="en-AU" sz="1400" dirty="0" err="1">
                <a:cs typeface="Arial" panose="020B0604020202020204" pitchFamily="34" charset="0"/>
              </a:rPr>
              <a:t>bir</a:t>
            </a:r>
            <a:r>
              <a:rPr lang="en-AU" sz="1400" dirty="0">
                <a:cs typeface="Arial" panose="020B0604020202020204" pitchFamily="34" charset="0"/>
              </a:rPr>
              <a:t> </a:t>
            </a:r>
            <a:r>
              <a:rPr lang="en-AU" sz="1400" dirty="0" err="1">
                <a:cs typeface="Arial" panose="020B0604020202020204" pitchFamily="34" charset="0"/>
              </a:rPr>
              <a:t>yükseklikte</a:t>
            </a:r>
            <a:r>
              <a:rPr lang="en-AU" sz="1400" dirty="0">
                <a:cs typeface="Arial" panose="020B0604020202020204" pitchFamily="34" charset="0"/>
              </a:rPr>
              <a:t> </a:t>
            </a:r>
            <a:r>
              <a:rPr lang="en-AU" sz="1400" dirty="0" err="1">
                <a:cs typeface="Arial" panose="020B0604020202020204" pitchFamily="34" charset="0"/>
              </a:rPr>
              <a:t>veya</a:t>
            </a:r>
            <a:r>
              <a:rPr lang="en-AU" sz="1400" dirty="0">
                <a:cs typeface="Arial" panose="020B0604020202020204" pitchFamily="34" charset="0"/>
              </a:rPr>
              <a:t> </a:t>
            </a:r>
            <a:r>
              <a:rPr lang="en-AU" sz="1400" dirty="0" err="1">
                <a:cs typeface="Arial" panose="020B0604020202020204" pitchFamily="34" charset="0"/>
              </a:rPr>
              <a:t>uygun</a:t>
            </a:r>
            <a:r>
              <a:rPr lang="en-AU" sz="1400" dirty="0">
                <a:cs typeface="Arial" panose="020B0604020202020204" pitchFamily="34" charset="0"/>
              </a:rPr>
              <a:t> </a:t>
            </a:r>
            <a:r>
              <a:rPr lang="en-AU" sz="1400" dirty="0" err="1">
                <a:cs typeface="Arial" panose="020B0604020202020204" pitchFamily="34" charset="0"/>
              </a:rPr>
              <a:t>bir</a:t>
            </a:r>
            <a:r>
              <a:rPr lang="en-AU" sz="1400" dirty="0">
                <a:cs typeface="Arial" panose="020B0604020202020204" pitchFamily="34" charset="0"/>
              </a:rPr>
              <a:t> </a:t>
            </a:r>
            <a:r>
              <a:rPr lang="en-AU" sz="1400" dirty="0" err="1">
                <a:cs typeface="Arial" panose="020B0604020202020204" pitchFamily="34" charset="0"/>
              </a:rPr>
              <a:t>vücut</a:t>
            </a:r>
            <a:r>
              <a:rPr lang="en-AU" sz="1400" dirty="0">
                <a:cs typeface="Arial" panose="020B0604020202020204" pitchFamily="34" charset="0"/>
              </a:rPr>
              <a:t> </a:t>
            </a:r>
            <a:r>
              <a:rPr lang="en-AU" sz="1400" dirty="0" err="1">
                <a:cs typeface="Arial" panose="020B0604020202020204" pitchFamily="34" charset="0"/>
              </a:rPr>
              <a:t>pozisyonunda</a:t>
            </a:r>
            <a:r>
              <a:rPr lang="en-AU" sz="1400" dirty="0">
                <a:cs typeface="Arial" panose="020B0604020202020204" pitchFamily="34" charset="0"/>
              </a:rPr>
              <a:t> </a:t>
            </a:r>
            <a:r>
              <a:rPr lang="en-AU" sz="1400" dirty="0" err="1">
                <a:cs typeface="Arial" panose="020B0604020202020204" pitchFamily="34" charset="0"/>
              </a:rPr>
              <a:t>taşımasına</a:t>
            </a:r>
            <a:r>
              <a:rPr lang="en-AU" sz="1400" dirty="0">
                <a:cs typeface="Arial" panose="020B0604020202020204" pitchFamily="34" charset="0"/>
              </a:rPr>
              <a:t> </a:t>
            </a:r>
            <a:r>
              <a:rPr lang="en-AU" sz="1400" dirty="0" err="1">
                <a:cs typeface="Arial" panose="020B0604020202020204" pitchFamily="34" charset="0"/>
              </a:rPr>
              <a:t>uygun</a:t>
            </a:r>
            <a:r>
              <a:rPr lang="en-AU" sz="1400" dirty="0">
                <a:cs typeface="Arial" panose="020B0604020202020204" pitchFamily="34" charset="0"/>
              </a:rPr>
              <a:t> </a:t>
            </a:r>
            <a:r>
              <a:rPr lang="en-AU" sz="1400" dirty="0" err="1">
                <a:cs typeface="Arial" panose="020B0604020202020204" pitchFamily="34" charset="0"/>
              </a:rPr>
              <a:t>değilse</a:t>
            </a:r>
            <a:r>
              <a:rPr lang="tr-TR" sz="1400" dirty="0">
                <a:cs typeface="Arial" panose="020B0604020202020204" pitchFamily="34" charset="0"/>
              </a:rPr>
              <a:t>,</a:t>
            </a:r>
          </a:p>
          <a:p>
            <a:pPr marL="0" indent="0">
              <a:buClr>
                <a:schemeClr val="accent1">
                  <a:lumMod val="75000"/>
                </a:schemeClr>
              </a:buClr>
              <a:buNone/>
              <a:defRPr/>
            </a:pPr>
            <a:endParaRPr lang="tr-TR" altLang="tr-TR" sz="1400" dirty="0">
              <a:cs typeface="Arial" panose="020B0604020202020204" pitchFamily="34" charset="0"/>
            </a:endParaRPr>
          </a:p>
          <a:p>
            <a:pPr marL="0" indent="0">
              <a:buClr>
                <a:schemeClr val="accent1">
                  <a:lumMod val="75000"/>
                </a:schemeClr>
              </a:buClr>
              <a:buNone/>
              <a:defRPr/>
            </a:pPr>
            <a:r>
              <a:rPr lang="tr-TR" altLang="tr-TR" sz="1400" dirty="0">
                <a:cs typeface="Arial" panose="020B0604020202020204" pitchFamily="34" charset="0"/>
              </a:rPr>
              <a:t>- i</a:t>
            </a:r>
            <a:r>
              <a:rPr lang="en-AU" altLang="tr-TR" sz="1400" dirty="0" err="1">
                <a:cs typeface="Arial" panose="020B0604020202020204" pitchFamily="34" charset="0"/>
              </a:rPr>
              <a:t>şyeri</a:t>
            </a:r>
            <a:r>
              <a:rPr lang="en-AU" altLang="tr-TR" sz="1400" dirty="0">
                <a:cs typeface="Arial" panose="020B0604020202020204" pitchFamily="34" charset="0"/>
              </a:rPr>
              <a:t> </a:t>
            </a:r>
            <a:r>
              <a:rPr lang="en-AU" altLang="tr-TR" sz="1400" dirty="0" err="1">
                <a:cs typeface="Arial" panose="020B0604020202020204" pitchFamily="34" charset="0"/>
              </a:rPr>
              <a:t>tabanında</a:t>
            </a:r>
            <a:r>
              <a:rPr lang="en-AU" altLang="tr-TR" sz="1400" dirty="0">
                <a:cs typeface="Arial" panose="020B0604020202020204" pitchFamily="34" charset="0"/>
              </a:rPr>
              <a:t> </a:t>
            </a:r>
            <a:r>
              <a:rPr lang="en-AU" altLang="tr-TR" sz="1400" dirty="0" err="1">
                <a:cs typeface="Arial" panose="020B0604020202020204" pitchFamily="34" charset="0"/>
              </a:rPr>
              <a:t>veya</a:t>
            </a:r>
            <a:r>
              <a:rPr lang="en-AU" altLang="tr-TR" sz="1400" dirty="0">
                <a:cs typeface="Arial" panose="020B0604020202020204" pitchFamily="34" charset="0"/>
              </a:rPr>
              <a:t> </a:t>
            </a:r>
            <a:r>
              <a:rPr lang="en-AU" altLang="tr-TR" sz="1400" dirty="0" err="1">
                <a:cs typeface="Arial" panose="020B0604020202020204" pitchFamily="34" charset="0"/>
              </a:rPr>
              <a:t>çalışılan</a:t>
            </a:r>
            <a:r>
              <a:rPr lang="en-AU" altLang="tr-TR" sz="1400" dirty="0">
                <a:cs typeface="Arial" panose="020B0604020202020204" pitchFamily="34" charset="0"/>
              </a:rPr>
              <a:t> </a:t>
            </a:r>
            <a:r>
              <a:rPr lang="en-AU" altLang="tr-TR" sz="1400" dirty="0" err="1">
                <a:cs typeface="Arial" panose="020B0604020202020204" pitchFamily="34" charset="0"/>
              </a:rPr>
              <a:t>zeminlerde</a:t>
            </a:r>
            <a:r>
              <a:rPr lang="en-AU" altLang="tr-TR" sz="1400" dirty="0">
                <a:cs typeface="Arial" panose="020B0604020202020204" pitchFamily="34" charset="0"/>
              </a:rPr>
              <a:t> </a:t>
            </a:r>
            <a:r>
              <a:rPr lang="en-AU" altLang="tr-TR" sz="1400" dirty="0" err="1">
                <a:cs typeface="Arial" panose="020B0604020202020204" pitchFamily="34" charset="0"/>
              </a:rPr>
              <a:t>yüklerin</a:t>
            </a:r>
            <a:r>
              <a:rPr lang="en-AU" altLang="tr-TR" sz="1400" dirty="0">
                <a:cs typeface="Arial" panose="020B0604020202020204" pitchFamily="34" charset="0"/>
              </a:rPr>
              <a:t> </a:t>
            </a:r>
            <a:r>
              <a:rPr lang="en-AU" altLang="tr-TR" sz="1400" dirty="0" err="1">
                <a:cs typeface="Arial" panose="020B0604020202020204" pitchFamily="34" charset="0"/>
              </a:rPr>
              <a:t>indirilip</a:t>
            </a:r>
            <a:r>
              <a:rPr lang="tr-TR" altLang="tr-TR" sz="1400" dirty="0">
                <a:cs typeface="Arial" panose="020B0604020202020204" pitchFamily="34" charset="0"/>
              </a:rPr>
              <a:t> </a:t>
            </a:r>
            <a:r>
              <a:rPr lang="en-AU" altLang="tr-TR" sz="1400" dirty="0" err="1">
                <a:cs typeface="Arial" panose="020B0604020202020204" pitchFamily="34" charset="0"/>
              </a:rPr>
              <a:t>kaldırılmasını</a:t>
            </a:r>
            <a:r>
              <a:rPr lang="en-AU" altLang="tr-TR" sz="1400" dirty="0">
                <a:cs typeface="Arial" panose="020B0604020202020204" pitchFamily="34" charset="0"/>
              </a:rPr>
              <a:t> </a:t>
            </a:r>
            <a:r>
              <a:rPr lang="en-AU" altLang="tr-TR" sz="1400" dirty="0" err="1">
                <a:cs typeface="Arial" panose="020B0604020202020204" pitchFamily="34" charset="0"/>
              </a:rPr>
              <a:t>gerektiren</a:t>
            </a:r>
            <a:r>
              <a:rPr lang="en-AU" altLang="tr-TR" sz="1400" dirty="0">
                <a:cs typeface="Arial" panose="020B0604020202020204" pitchFamily="34" charset="0"/>
              </a:rPr>
              <a:t> </a:t>
            </a:r>
            <a:r>
              <a:rPr lang="en-AU" altLang="tr-TR" sz="1400" dirty="0" err="1">
                <a:cs typeface="Arial" panose="020B0604020202020204" pitchFamily="34" charset="0"/>
              </a:rPr>
              <a:t>seviye</a:t>
            </a:r>
            <a:r>
              <a:rPr lang="en-AU" altLang="tr-TR" sz="1400" dirty="0">
                <a:cs typeface="Arial" panose="020B0604020202020204" pitchFamily="34" charset="0"/>
              </a:rPr>
              <a:t> </a:t>
            </a:r>
            <a:r>
              <a:rPr lang="en-AU" altLang="tr-TR" sz="1400" dirty="0" err="1">
                <a:cs typeface="Arial" panose="020B0604020202020204" pitchFamily="34" charset="0"/>
              </a:rPr>
              <a:t>farklılıkları</a:t>
            </a:r>
            <a:r>
              <a:rPr lang="en-AU" altLang="tr-TR" sz="1400" dirty="0">
                <a:cs typeface="Arial" panose="020B0604020202020204" pitchFamily="34" charset="0"/>
              </a:rPr>
              <a:t> </a:t>
            </a:r>
            <a:r>
              <a:rPr lang="en-AU" altLang="tr-TR" sz="1400" dirty="0" err="1">
                <a:cs typeface="Arial" panose="020B0604020202020204" pitchFamily="34" charset="0"/>
              </a:rPr>
              <a:t>varsa</a:t>
            </a:r>
            <a:r>
              <a:rPr lang="en-AU" altLang="tr-TR" sz="1400" dirty="0">
                <a:cs typeface="Arial" panose="020B0604020202020204" pitchFamily="34" charset="0"/>
              </a:rPr>
              <a:t>,</a:t>
            </a:r>
            <a:endParaRPr lang="tr-TR" altLang="tr-TR" sz="1400" dirty="0">
              <a:cs typeface="Arial" panose="020B0604020202020204" pitchFamily="34" charset="0"/>
            </a:endParaRPr>
          </a:p>
          <a:p>
            <a:pPr marL="0" indent="0">
              <a:buClr>
                <a:schemeClr val="accent1">
                  <a:lumMod val="75000"/>
                </a:schemeClr>
              </a:buClr>
              <a:buNone/>
              <a:defRPr/>
            </a:pPr>
            <a:br>
              <a:rPr lang="en-AU" altLang="tr-TR" sz="1400" dirty="0">
                <a:cs typeface="Arial" panose="020B0604020202020204" pitchFamily="34" charset="0"/>
              </a:rPr>
            </a:br>
            <a:r>
              <a:rPr lang="en-AU" altLang="tr-TR" sz="1400" dirty="0">
                <a:cs typeface="Arial" panose="020B0604020202020204" pitchFamily="34" charset="0"/>
              </a:rPr>
              <a:t>- </a:t>
            </a:r>
            <a:r>
              <a:rPr lang="tr-TR" altLang="tr-TR" sz="1400" dirty="0">
                <a:cs typeface="Arial" panose="020B0604020202020204" pitchFamily="34" charset="0"/>
              </a:rPr>
              <a:t>Z</a:t>
            </a:r>
            <a:r>
              <a:rPr lang="en-AU" altLang="tr-TR" sz="1400" dirty="0" err="1">
                <a:cs typeface="Arial" panose="020B0604020202020204" pitchFamily="34" charset="0"/>
              </a:rPr>
              <a:t>emin</a:t>
            </a:r>
            <a:r>
              <a:rPr lang="en-AU" altLang="tr-TR" sz="1400" dirty="0">
                <a:cs typeface="Arial" panose="020B0604020202020204" pitchFamily="34" charset="0"/>
              </a:rPr>
              <a:t> </a:t>
            </a:r>
            <a:r>
              <a:rPr lang="en-AU" altLang="tr-TR" sz="1400" dirty="0" err="1">
                <a:cs typeface="Arial" panose="020B0604020202020204" pitchFamily="34" charset="0"/>
              </a:rPr>
              <a:t>veya</a:t>
            </a:r>
            <a:r>
              <a:rPr lang="en-AU" altLang="tr-TR" sz="1400" dirty="0">
                <a:cs typeface="Arial" panose="020B0604020202020204" pitchFamily="34" charset="0"/>
              </a:rPr>
              <a:t> </a:t>
            </a:r>
            <a:r>
              <a:rPr lang="en-AU" altLang="tr-TR" sz="1400" dirty="0" err="1">
                <a:cs typeface="Arial" panose="020B0604020202020204" pitchFamily="34" charset="0"/>
              </a:rPr>
              <a:t>üzerinde</a:t>
            </a:r>
            <a:r>
              <a:rPr lang="en-AU" altLang="tr-TR" sz="1400" dirty="0">
                <a:cs typeface="Arial" panose="020B0604020202020204" pitchFamily="34" charset="0"/>
              </a:rPr>
              <a:t> </a:t>
            </a:r>
            <a:r>
              <a:rPr lang="en-AU" altLang="tr-TR" sz="1400" dirty="0" err="1">
                <a:cs typeface="Arial" panose="020B0604020202020204" pitchFamily="34" charset="0"/>
              </a:rPr>
              <a:t>durulan</a:t>
            </a:r>
            <a:r>
              <a:rPr lang="en-AU" altLang="tr-TR" sz="1400" dirty="0">
                <a:cs typeface="Arial" panose="020B0604020202020204" pitchFamily="34" charset="0"/>
              </a:rPr>
              <a:t> </a:t>
            </a:r>
            <a:r>
              <a:rPr lang="en-AU" altLang="tr-TR" sz="1400" dirty="0" err="1">
                <a:cs typeface="Arial" panose="020B0604020202020204" pitchFamily="34" charset="0"/>
              </a:rPr>
              <a:t>yer</a:t>
            </a:r>
            <a:r>
              <a:rPr lang="en-AU" altLang="tr-TR" sz="1400" dirty="0">
                <a:cs typeface="Arial" panose="020B0604020202020204" pitchFamily="34" charset="0"/>
              </a:rPr>
              <a:t> </a:t>
            </a:r>
            <a:r>
              <a:rPr lang="en-AU" altLang="tr-TR" sz="1400" dirty="0" err="1">
                <a:cs typeface="Arial" panose="020B0604020202020204" pitchFamily="34" charset="0"/>
              </a:rPr>
              <a:t>dengesizse</a:t>
            </a:r>
            <a:r>
              <a:rPr lang="en-AU" altLang="tr-TR" sz="1400" dirty="0">
                <a:cs typeface="Arial" panose="020B0604020202020204" pitchFamily="34" charset="0"/>
              </a:rPr>
              <a:t>,</a:t>
            </a:r>
            <a:endParaRPr lang="tr-TR" altLang="tr-TR" sz="1400" dirty="0">
              <a:cs typeface="Arial" panose="020B0604020202020204" pitchFamily="34" charset="0"/>
            </a:endParaRPr>
          </a:p>
          <a:p>
            <a:pPr marL="0" indent="0">
              <a:buClr>
                <a:schemeClr val="accent1">
                  <a:lumMod val="75000"/>
                </a:schemeClr>
              </a:buClr>
              <a:buNone/>
              <a:defRPr/>
            </a:pPr>
            <a:br>
              <a:rPr lang="en-AU" altLang="tr-TR" sz="1400" dirty="0">
                <a:cs typeface="Arial" panose="020B0604020202020204" pitchFamily="34" charset="0"/>
              </a:rPr>
            </a:br>
            <a:r>
              <a:rPr lang="en-AU" altLang="tr-TR" sz="1400" dirty="0">
                <a:cs typeface="Arial" panose="020B0604020202020204" pitchFamily="34" charset="0"/>
              </a:rPr>
              <a:t>- </a:t>
            </a:r>
            <a:r>
              <a:rPr lang="tr-TR" altLang="tr-TR" sz="1400" dirty="0">
                <a:cs typeface="Arial" panose="020B0604020202020204" pitchFamily="34" charset="0"/>
              </a:rPr>
              <a:t>S</a:t>
            </a:r>
            <a:r>
              <a:rPr lang="en-AU" altLang="tr-TR" sz="1400" dirty="0" err="1">
                <a:cs typeface="Arial" panose="020B0604020202020204" pitchFamily="34" charset="0"/>
              </a:rPr>
              <a:t>ıcaklık</a:t>
            </a:r>
            <a:r>
              <a:rPr lang="en-AU" altLang="tr-TR" sz="1400" dirty="0">
                <a:cs typeface="Arial" panose="020B0604020202020204" pitchFamily="34" charset="0"/>
              </a:rPr>
              <a:t>, </a:t>
            </a:r>
            <a:r>
              <a:rPr lang="en-AU" altLang="tr-TR" sz="1400" dirty="0" err="1">
                <a:cs typeface="Arial" panose="020B0604020202020204" pitchFamily="34" charset="0"/>
              </a:rPr>
              <a:t>nem</a:t>
            </a:r>
            <a:r>
              <a:rPr lang="en-AU" altLang="tr-TR" sz="1400" dirty="0">
                <a:cs typeface="Arial" panose="020B0604020202020204" pitchFamily="34" charset="0"/>
              </a:rPr>
              <a:t> </a:t>
            </a:r>
            <a:r>
              <a:rPr lang="en-AU" altLang="tr-TR" sz="1400" dirty="0" err="1">
                <a:cs typeface="Arial" panose="020B0604020202020204" pitchFamily="34" charset="0"/>
              </a:rPr>
              <a:t>veya</a:t>
            </a:r>
            <a:r>
              <a:rPr lang="en-AU" altLang="tr-TR" sz="1400" dirty="0">
                <a:cs typeface="Arial" panose="020B0604020202020204" pitchFamily="34" charset="0"/>
              </a:rPr>
              <a:t> </a:t>
            </a:r>
            <a:r>
              <a:rPr lang="en-AU" altLang="tr-TR" sz="1400" dirty="0" err="1">
                <a:cs typeface="Arial" panose="020B0604020202020204" pitchFamily="34" charset="0"/>
              </a:rPr>
              <a:t>havalandırma</a:t>
            </a:r>
            <a:r>
              <a:rPr lang="en-AU" altLang="tr-TR" sz="1400" dirty="0">
                <a:cs typeface="Arial" panose="020B0604020202020204" pitchFamily="34" charset="0"/>
              </a:rPr>
              <a:t> </a:t>
            </a:r>
            <a:r>
              <a:rPr lang="en-AU" altLang="tr-TR" sz="1400" dirty="0" err="1">
                <a:cs typeface="Arial" panose="020B0604020202020204" pitchFamily="34" charset="0"/>
              </a:rPr>
              <a:t>uygun</a:t>
            </a:r>
            <a:r>
              <a:rPr lang="en-AU" altLang="tr-TR" sz="1400" dirty="0">
                <a:cs typeface="Arial" panose="020B0604020202020204" pitchFamily="34" charset="0"/>
              </a:rPr>
              <a:t> </a:t>
            </a:r>
            <a:r>
              <a:rPr lang="en-AU" altLang="tr-TR" sz="1400" dirty="0" err="1">
                <a:cs typeface="Arial" panose="020B0604020202020204" pitchFamily="34" charset="0"/>
              </a:rPr>
              <a:t>değilse</a:t>
            </a:r>
            <a:r>
              <a:rPr lang="tr-TR" altLang="tr-TR" sz="1400" dirty="0">
                <a:cs typeface="Arial" panose="020B0604020202020204" pitchFamily="34" charset="0"/>
              </a:rPr>
              <a:t>, </a:t>
            </a:r>
          </a:p>
          <a:p>
            <a:pPr marL="0" indent="0">
              <a:buClr>
                <a:schemeClr val="accent1">
                  <a:lumMod val="75000"/>
                </a:schemeClr>
              </a:buClr>
              <a:buNone/>
              <a:defRPr/>
            </a:pPr>
            <a:endParaRPr lang="tr-TR" sz="1400" dirty="0">
              <a:cs typeface="Arial" panose="020B0604020202020204" pitchFamily="34" charset="0"/>
            </a:endParaRPr>
          </a:p>
        </p:txBody>
      </p:sp>
      <p:pic>
        <p:nvPicPr>
          <p:cNvPr id="3" name="Resim 2" descr="kişi, şahıs, giyim, miğfer, işçi içeren bir resim&#10;&#10;Açıklama otomatik olarak oluşturuldu">
            <a:extLst>
              <a:ext uri="{FF2B5EF4-FFF2-40B4-BE49-F238E27FC236}">
                <a16:creationId xmlns:a16="http://schemas.microsoft.com/office/drawing/2014/main" id="{915CCD5C-FE2A-92DE-607A-8D655F407A10}"/>
              </a:ext>
            </a:extLst>
          </p:cNvPr>
          <p:cNvPicPr>
            <a:picLocks noChangeAspect="1"/>
          </p:cNvPicPr>
          <p:nvPr/>
        </p:nvPicPr>
        <p:blipFill rotWithShape="1">
          <a:blip r:embed="rId3">
            <a:extLst>
              <a:ext uri="{28A0092B-C50C-407E-A947-70E740481C1C}">
                <a14:useLocalDpi xmlns:a14="http://schemas.microsoft.com/office/drawing/2010/main" val="0"/>
              </a:ext>
            </a:extLst>
          </a:blip>
          <a:srcRect l="37769" r="10394"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A1AC7C79-DC94-5137-0459-CAC02A7B0EEC}"/>
              </a:ext>
            </a:extLst>
          </p:cNvPr>
          <p:cNvSpPr>
            <a:spLocks noGrp="1" noRot="1" noChangeArrowheads="1"/>
          </p:cNvSpPr>
          <p:nvPr>
            <p:ph idx="1"/>
          </p:nvPr>
        </p:nvSpPr>
        <p:spPr>
          <a:xfrm>
            <a:off x="883565" y="1417908"/>
            <a:ext cx="4234394" cy="3447832"/>
          </a:xfrm>
        </p:spPr>
        <p:txBody>
          <a:bodyPr rtlCol="0" anchor="t">
            <a:normAutofit/>
          </a:bodyPr>
          <a:lstStyle/>
          <a:p>
            <a:pPr marL="0" indent="0">
              <a:buClr>
                <a:schemeClr val="accent1">
                  <a:lumMod val="75000"/>
                </a:schemeClr>
              </a:buClr>
              <a:buNone/>
              <a:defRPr/>
            </a:pPr>
            <a:r>
              <a:rPr lang="tr-TR" sz="1400" dirty="0">
                <a:cs typeface="Arial" panose="020B0604020202020204" pitchFamily="34" charset="0"/>
              </a:rPr>
              <a:t>d</a:t>
            </a:r>
            <a:r>
              <a:rPr lang="en-AU" sz="1400" dirty="0">
                <a:cs typeface="Arial" panose="020B0604020202020204" pitchFamily="34" charset="0"/>
              </a:rPr>
              <a:t>. </a:t>
            </a:r>
            <a:r>
              <a:rPr lang="en-AU" sz="1400" dirty="0" err="1">
                <a:cs typeface="Arial" panose="020B0604020202020204" pitchFamily="34" charset="0"/>
              </a:rPr>
              <a:t>İşin</a:t>
            </a:r>
            <a:r>
              <a:rPr lang="en-AU" sz="1400" dirty="0">
                <a:cs typeface="Arial" panose="020B0604020202020204" pitchFamily="34" charset="0"/>
              </a:rPr>
              <a:t> </a:t>
            </a:r>
            <a:r>
              <a:rPr lang="tr-TR" sz="1400" dirty="0">
                <a:cs typeface="Arial" panose="020B0604020202020204" pitchFamily="34" charset="0"/>
              </a:rPr>
              <a:t>G</a:t>
            </a:r>
            <a:r>
              <a:rPr lang="en-AU" sz="1400" dirty="0" err="1">
                <a:cs typeface="Arial" panose="020B0604020202020204" pitchFamily="34" charset="0"/>
              </a:rPr>
              <a:t>erekleri</a:t>
            </a:r>
            <a:r>
              <a:rPr lang="tr-TR" sz="1400" dirty="0">
                <a:cs typeface="Arial" panose="020B0604020202020204" pitchFamily="34" charset="0"/>
              </a:rPr>
              <a:t>: </a:t>
            </a:r>
          </a:p>
          <a:p>
            <a:pPr marL="0" indent="0">
              <a:buClr>
                <a:schemeClr val="accent1">
                  <a:lumMod val="75000"/>
                </a:schemeClr>
              </a:buClr>
              <a:buNone/>
              <a:defRPr/>
            </a:pPr>
            <a:br>
              <a:rPr lang="en-AU" sz="1400" dirty="0"/>
            </a:br>
            <a:r>
              <a:rPr lang="en-AU" sz="1400" dirty="0" err="1"/>
              <a:t>Aşağıda</a:t>
            </a:r>
            <a:r>
              <a:rPr lang="en-AU" sz="1400" dirty="0"/>
              <a:t> </a:t>
            </a:r>
            <a:r>
              <a:rPr lang="en-AU" sz="1400" dirty="0" err="1"/>
              <a:t>belirtilen</a:t>
            </a:r>
            <a:r>
              <a:rPr lang="en-AU" sz="1400" dirty="0"/>
              <a:t> </a:t>
            </a:r>
            <a:r>
              <a:rPr lang="en-AU" sz="1400" dirty="0" err="1"/>
              <a:t>çalışma</a:t>
            </a:r>
            <a:r>
              <a:rPr lang="en-AU" sz="1400" dirty="0"/>
              <a:t> </a:t>
            </a:r>
            <a:r>
              <a:rPr lang="en-AU" sz="1400" dirty="0" err="1"/>
              <a:t>şekillerinden</a:t>
            </a:r>
            <a:r>
              <a:rPr lang="en-AU" sz="1400" dirty="0"/>
              <a:t> </a:t>
            </a:r>
            <a:r>
              <a:rPr lang="en-AU" sz="1400" dirty="0" err="1"/>
              <a:t>bir</a:t>
            </a:r>
            <a:r>
              <a:rPr lang="en-AU" sz="1400" dirty="0"/>
              <a:t> </a:t>
            </a:r>
            <a:r>
              <a:rPr lang="en-AU" sz="1400" dirty="0" err="1"/>
              <a:t>veya</a:t>
            </a:r>
            <a:r>
              <a:rPr lang="en-AU" sz="1400" dirty="0"/>
              <a:t> </a:t>
            </a:r>
            <a:r>
              <a:rPr lang="en-AU" sz="1400" dirty="0" err="1"/>
              <a:t>daha</a:t>
            </a:r>
            <a:r>
              <a:rPr lang="en-AU" sz="1400" dirty="0"/>
              <a:t> </a:t>
            </a:r>
            <a:r>
              <a:rPr lang="en-AU" sz="1400" dirty="0" err="1"/>
              <a:t>fazlasını</a:t>
            </a:r>
            <a:r>
              <a:rPr lang="en-AU" sz="1400" dirty="0"/>
              <a:t> </a:t>
            </a:r>
            <a:r>
              <a:rPr lang="en-AU" sz="1400" dirty="0" err="1"/>
              <a:t>gerektiren</a:t>
            </a:r>
            <a:r>
              <a:rPr lang="en-AU" sz="1400" dirty="0"/>
              <a:t> </a:t>
            </a:r>
            <a:r>
              <a:rPr lang="en-AU" sz="1400" dirty="0" err="1"/>
              <a:t>işler</a:t>
            </a:r>
            <a:r>
              <a:rPr lang="en-AU" sz="1400" dirty="0"/>
              <a:t> </a:t>
            </a:r>
            <a:r>
              <a:rPr lang="en-AU" sz="1400" dirty="0" err="1"/>
              <a:t>sırt</a:t>
            </a:r>
            <a:r>
              <a:rPr lang="en-AU" sz="1400" dirty="0"/>
              <a:t> </a:t>
            </a:r>
            <a:r>
              <a:rPr lang="en-AU" sz="1400" dirty="0" err="1"/>
              <a:t>ve</a:t>
            </a:r>
            <a:r>
              <a:rPr lang="en-AU" sz="1400" dirty="0"/>
              <a:t> bel </a:t>
            </a:r>
            <a:r>
              <a:rPr lang="en-AU" sz="1400" dirty="0" err="1"/>
              <a:t>incinmesi</a:t>
            </a:r>
            <a:r>
              <a:rPr lang="en-AU" sz="1400" dirty="0"/>
              <a:t> risk</a:t>
            </a:r>
            <a:r>
              <a:rPr lang="tr-TR" sz="1400" dirty="0"/>
              <a:t>i </a:t>
            </a:r>
            <a:r>
              <a:rPr lang="en-AU" sz="1400" dirty="0" err="1"/>
              <a:t>oluşturabilir</a:t>
            </a:r>
            <a:r>
              <a:rPr lang="en-AU" sz="1400" dirty="0"/>
              <a:t>.</a:t>
            </a:r>
            <a:r>
              <a:rPr lang="tr-TR" sz="1400" dirty="0"/>
              <a:t>  </a:t>
            </a:r>
          </a:p>
          <a:p>
            <a:pPr marL="0" indent="0">
              <a:buClr>
                <a:schemeClr val="accent1">
                  <a:lumMod val="75000"/>
                </a:schemeClr>
              </a:buClr>
              <a:buNone/>
              <a:defRPr/>
            </a:pPr>
            <a:r>
              <a:rPr lang="tr-TR" sz="1400" dirty="0"/>
              <a:t>   </a:t>
            </a:r>
          </a:p>
          <a:p>
            <a:pPr>
              <a:buClr>
                <a:schemeClr val="accent1">
                  <a:lumMod val="75000"/>
                </a:schemeClr>
              </a:buClr>
              <a:buFont typeface="Wingdings" panose="05000000000000000000" pitchFamily="2" charset="2"/>
              <a:buChar char="§"/>
              <a:defRPr/>
            </a:pPr>
            <a:r>
              <a:rPr lang="tr-TR" sz="1400" dirty="0"/>
              <a:t>Ö</a:t>
            </a:r>
            <a:r>
              <a:rPr lang="en-AU" sz="1400" dirty="0" err="1"/>
              <a:t>zellikle</a:t>
            </a:r>
            <a:r>
              <a:rPr lang="en-AU" sz="1400" dirty="0"/>
              <a:t> </a:t>
            </a:r>
            <a:r>
              <a:rPr lang="en-AU" sz="1400" dirty="0" err="1"/>
              <a:t>vücudun</a:t>
            </a:r>
            <a:r>
              <a:rPr lang="en-AU" sz="1400" dirty="0"/>
              <a:t> </a:t>
            </a:r>
            <a:r>
              <a:rPr lang="en-AU" sz="1400" dirty="0" err="1"/>
              <a:t>belden</a:t>
            </a:r>
            <a:r>
              <a:rPr lang="en-AU" sz="1400" dirty="0"/>
              <a:t> </a:t>
            </a:r>
            <a:r>
              <a:rPr lang="en-AU" sz="1400" dirty="0" err="1"/>
              <a:t>dönmesini</a:t>
            </a:r>
            <a:r>
              <a:rPr lang="en-AU" sz="1400" dirty="0"/>
              <a:t> </a:t>
            </a:r>
            <a:r>
              <a:rPr lang="en-AU" sz="1400" dirty="0" err="1"/>
              <a:t>gerektiren</a:t>
            </a:r>
            <a:r>
              <a:rPr lang="en-AU" sz="1400" dirty="0"/>
              <a:t> </a:t>
            </a:r>
            <a:r>
              <a:rPr lang="en-AU" sz="1400" dirty="0" err="1"/>
              <a:t>aşırı</a:t>
            </a:r>
            <a:r>
              <a:rPr lang="en-AU" sz="1400" dirty="0"/>
              <a:t> </a:t>
            </a:r>
            <a:r>
              <a:rPr lang="en-AU" sz="1400" dirty="0" err="1"/>
              <a:t>sık</a:t>
            </a:r>
            <a:r>
              <a:rPr lang="en-AU" sz="1400" dirty="0"/>
              <a:t> </a:t>
            </a:r>
            <a:r>
              <a:rPr lang="en-AU" sz="1400" dirty="0" err="1"/>
              <a:t>veya</a:t>
            </a:r>
            <a:r>
              <a:rPr lang="en-AU" sz="1400" dirty="0"/>
              <a:t> </a:t>
            </a:r>
            <a:r>
              <a:rPr lang="en-AU" sz="1400" dirty="0" err="1"/>
              <a:t>aşırı</a:t>
            </a:r>
            <a:r>
              <a:rPr lang="en-AU" sz="1400" dirty="0"/>
              <a:t> </a:t>
            </a:r>
            <a:r>
              <a:rPr lang="en-AU" sz="1400" dirty="0" err="1"/>
              <a:t>uzun</a:t>
            </a:r>
            <a:r>
              <a:rPr lang="en-AU" sz="1400" dirty="0"/>
              <a:t> </a:t>
            </a:r>
            <a:r>
              <a:rPr lang="en-AU" sz="1400" dirty="0" err="1"/>
              <a:t>süreli</a:t>
            </a:r>
            <a:r>
              <a:rPr lang="en-AU" sz="1400" dirty="0"/>
              <a:t> </a:t>
            </a:r>
            <a:r>
              <a:rPr lang="en-AU" sz="1400" dirty="0" err="1"/>
              <a:t>bedensel</a:t>
            </a:r>
            <a:r>
              <a:rPr lang="en-AU" sz="1400" dirty="0"/>
              <a:t> </a:t>
            </a:r>
            <a:r>
              <a:rPr lang="en-AU" sz="1400" dirty="0" err="1"/>
              <a:t>çalışmalar</a:t>
            </a:r>
            <a:r>
              <a:rPr lang="tr-TR" sz="1400" dirty="0"/>
              <a:t>,</a:t>
            </a:r>
          </a:p>
          <a:p>
            <a:pPr>
              <a:buClr>
                <a:schemeClr val="accent1">
                  <a:lumMod val="75000"/>
                </a:schemeClr>
              </a:buClr>
              <a:buFont typeface="Wingdings" panose="05000000000000000000" pitchFamily="2" charset="2"/>
              <a:buChar char="§"/>
              <a:defRPr/>
            </a:pPr>
            <a:r>
              <a:rPr lang="tr-TR" sz="1400" dirty="0"/>
              <a:t>Y</a:t>
            </a:r>
            <a:r>
              <a:rPr lang="en-AU" sz="1400" dirty="0" err="1"/>
              <a:t>etersiz</a:t>
            </a:r>
            <a:r>
              <a:rPr lang="en-AU" sz="1400" dirty="0"/>
              <a:t> </a:t>
            </a:r>
            <a:r>
              <a:rPr lang="en-AU" sz="1400" dirty="0" err="1"/>
              <a:t>ara</a:t>
            </a:r>
            <a:r>
              <a:rPr lang="en-AU" sz="1400" dirty="0"/>
              <a:t> </a:t>
            </a:r>
            <a:r>
              <a:rPr lang="en-AU" sz="1400" dirty="0" err="1"/>
              <a:t>ve</a:t>
            </a:r>
            <a:r>
              <a:rPr lang="en-AU" sz="1400" dirty="0"/>
              <a:t> </a:t>
            </a:r>
            <a:r>
              <a:rPr lang="en-AU" sz="1400" dirty="0" err="1"/>
              <a:t>dinlenme</a:t>
            </a:r>
            <a:r>
              <a:rPr lang="en-AU" sz="1400" dirty="0"/>
              <a:t> </a:t>
            </a:r>
            <a:r>
              <a:rPr lang="en-AU" sz="1400" dirty="0" err="1"/>
              <a:t>süresi</a:t>
            </a:r>
            <a:r>
              <a:rPr lang="en-AU" sz="1400" dirty="0"/>
              <a:t>,</a:t>
            </a:r>
            <a:endParaRPr lang="tr-TR" sz="1400" dirty="0"/>
          </a:p>
          <a:p>
            <a:pPr>
              <a:buClr>
                <a:schemeClr val="accent1">
                  <a:lumMod val="75000"/>
                </a:schemeClr>
              </a:buClr>
              <a:buFont typeface="Wingdings" panose="05000000000000000000" pitchFamily="2" charset="2"/>
              <a:buChar char="§"/>
              <a:defRPr/>
            </a:pPr>
            <a:r>
              <a:rPr lang="tr-TR" sz="1400" dirty="0"/>
              <a:t>A</a:t>
            </a:r>
            <a:r>
              <a:rPr lang="en-AU" sz="1400" dirty="0" err="1"/>
              <a:t>şırı</a:t>
            </a:r>
            <a:r>
              <a:rPr lang="en-AU" sz="1400" dirty="0"/>
              <a:t> </a:t>
            </a:r>
            <a:r>
              <a:rPr lang="en-AU" sz="1400" dirty="0" err="1"/>
              <a:t>kaldırma</a:t>
            </a:r>
            <a:r>
              <a:rPr lang="en-AU" sz="1400" dirty="0"/>
              <a:t>, </a:t>
            </a:r>
            <a:r>
              <a:rPr lang="en-AU" sz="1400" dirty="0" err="1"/>
              <a:t>indirme</a:t>
            </a:r>
            <a:r>
              <a:rPr lang="en-AU" sz="1400" dirty="0"/>
              <a:t> </a:t>
            </a:r>
            <a:r>
              <a:rPr lang="en-AU" sz="1400" dirty="0" err="1"/>
              <a:t>veya</a:t>
            </a:r>
            <a:r>
              <a:rPr lang="en-AU" sz="1400" dirty="0"/>
              <a:t> </a:t>
            </a:r>
            <a:r>
              <a:rPr lang="en-AU" sz="1400" dirty="0" err="1"/>
              <a:t>taşıma</a:t>
            </a:r>
            <a:r>
              <a:rPr lang="en-AU" sz="1400" dirty="0"/>
              <a:t> </a:t>
            </a:r>
            <a:r>
              <a:rPr lang="en-AU" sz="1400" dirty="0" err="1"/>
              <a:t>mesafeleri</a:t>
            </a:r>
            <a:r>
              <a:rPr lang="en-AU" sz="1400" dirty="0"/>
              <a:t>,</a:t>
            </a:r>
            <a:endParaRPr lang="tr-TR" sz="1400" dirty="0"/>
          </a:p>
          <a:p>
            <a:pPr>
              <a:buClr>
                <a:schemeClr val="accent1">
                  <a:lumMod val="75000"/>
                </a:schemeClr>
              </a:buClr>
              <a:buFont typeface="Wingdings" panose="05000000000000000000" pitchFamily="2" charset="2"/>
              <a:buChar char="§"/>
              <a:defRPr/>
            </a:pPr>
            <a:r>
              <a:rPr lang="en-AU" sz="1400" dirty="0"/>
              <a:t> </a:t>
            </a:r>
            <a:r>
              <a:rPr lang="tr-TR" sz="1400" dirty="0"/>
              <a:t>İ</a:t>
            </a:r>
            <a:r>
              <a:rPr lang="en-AU" sz="1400" dirty="0" err="1"/>
              <a:t>şlemin</a:t>
            </a:r>
            <a:r>
              <a:rPr lang="en-AU" sz="1400" dirty="0"/>
              <a:t> </a:t>
            </a:r>
            <a:r>
              <a:rPr lang="en-AU" sz="1400" dirty="0" err="1"/>
              <a:t>gerektirdiği</a:t>
            </a:r>
            <a:r>
              <a:rPr lang="en-AU" sz="1400" dirty="0"/>
              <a:t>,</a:t>
            </a:r>
            <a:r>
              <a:rPr lang="tr-TR" sz="1400" dirty="0"/>
              <a:t> çalışan </a:t>
            </a:r>
            <a:r>
              <a:rPr lang="en-AU" sz="1400" dirty="0"/>
              <a:t> </a:t>
            </a:r>
            <a:r>
              <a:rPr lang="en-AU" sz="1400" dirty="0" err="1"/>
              <a:t>tarafından</a:t>
            </a:r>
            <a:r>
              <a:rPr lang="en-AU" sz="1400" dirty="0"/>
              <a:t> </a:t>
            </a:r>
            <a:r>
              <a:rPr lang="en-AU" sz="1400" dirty="0" err="1"/>
              <a:t>değiştirilemeyen</a:t>
            </a:r>
            <a:r>
              <a:rPr lang="en-AU" sz="1400" dirty="0"/>
              <a:t> </a:t>
            </a:r>
            <a:r>
              <a:rPr lang="tr-TR" sz="1400" dirty="0"/>
              <a:t> </a:t>
            </a:r>
            <a:r>
              <a:rPr lang="en-AU" sz="1400" dirty="0" err="1"/>
              <a:t>çalışma</a:t>
            </a:r>
            <a:r>
              <a:rPr lang="en-AU" sz="1400" dirty="0"/>
              <a:t> </a:t>
            </a:r>
            <a:r>
              <a:rPr lang="en-AU" sz="1400" dirty="0" err="1"/>
              <a:t>temposu</a:t>
            </a:r>
            <a:r>
              <a:rPr lang="tr-TR" sz="1400" dirty="0"/>
              <a:t>,</a:t>
            </a:r>
          </a:p>
        </p:txBody>
      </p:sp>
      <p:pic>
        <p:nvPicPr>
          <p:cNvPr id="5" name="Resim 4" descr="kişi, şahıs, giyim, adam, insan, mühendislik içeren bir resim">
            <a:extLst>
              <a:ext uri="{FF2B5EF4-FFF2-40B4-BE49-F238E27FC236}">
                <a16:creationId xmlns:a16="http://schemas.microsoft.com/office/drawing/2014/main" id="{F87C841C-67AB-5601-93BD-685539DDAB55}"/>
              </a:ext>
            </a:extLst>
          </p:cNvPr>
          <p:cNvPicPr>
            <a:picLocks noChangeAspect="1"/>
          </p:cNvPicPr>
          <p:nvPr/>
        </p:nvPicPr>
        <p:blipFill rotWithShape="1">
          <a:blip r:embed="rId3">
            <a:extLst>
              <a:ext uri="{28A0092B-C50C-407E-A947-70E740481C1C}">
                <a14:useLocalDpi xmlns:a14="http://schemas.microsoft.com/office/drawing/2010/main" val="0"/>
              </a:ext>
            </a:extLst>
          </a:blip>
          <a:srcRect l="9567" r="17231" b="1"/>
          <a:stretch/>
        </p:blipFill>
        <p:spPr>
          <a:xfrm>
            <a:off x="5854890" y="877414"/>
            <a:ext cx="5453545" cy="4984683"/>
          </a:xfrm>
          <a:prstGeom prst="rect">
            <a:avLst/>
          </a:prstGeom>
        </p:spPr>
      </p:pic>
      <p:grpSp>
        <p:nvGrpSpPr>
          <p:cNvPr id="10251" name="Group 10247">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249" name="Rectangle 10248">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0" name="Rectangle 10249">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853B4A0-F263-C8B1-F9E3-110DA561A624}"/>
              </a:ext>
            </a:extLst>
          </p:cNvPr>
          <p:cNvSpPr>
            <a:spLocks noGrp="1" noRot="1" noChangeArrowheads="1"/>
          </p:cNvSpPr>
          <p:nvPr>
            <p:ph type="title"/>
          </p:nvPr>
        </p:nvSpPr>
        <p:spPr>
          <a:xfrm>
            <a:off x="876694" y="741391"/>
            <a:ext cx="4234393" cy="1616203"/>
          </a:xfrm>
        </p:spPr>
        <p:txBody>
          <a:bodyPr anchor="b">
            <a:normAutofit/>
          </a:bodyPr>
          <a:lstStyle/>
          <a:p>
            <a:pPr eaLnBrk="1" hangingPunct="1"/>
            <a:r>
              <a:rPr lang="tr-TR" altLang="tr-TR" sz="3200" dirty="0">
                <a:latin typeface="Arial" panose="020B0604020202020204" pitchFamily="34" charset="0"/>
                <a:cs typeface="Arial" panose="020B0604020202020204" pitchFamily="34" charset="0"/>
              </a:rPr>
              <a:t>2. Bireysel Risk Faktörleri</a:t>
            </a:r>
          </a:p>
        </p:txBody>
      </p:sp>
      <p:sp>
        <p:nvSpPr>
          <p:cNvPr id="21507" name="Rectangle 3">
            <a:extLst>
              <a:ext uri="{FF2B5EF4-FFF2-40B4-BE49-F238E27FC236}">
                <a16:creationId xmlns:a16="http://schemas.microsoft.com/office/drawing/2014/main" id="{D7C7F339-9161-7045-A920-C6814ED89760}"/>
              </a:ext>
            </a:extLst>
          </p:cNvPr>
          <p:cNvSpPr>
            <a:spLocks noGrp="1" noRot="1" noChangeArrowheads="1"/>
          </p:cNvSpPr>
          <p:nvPr>
            <p:ph idx="1"/>
          </p:nvPr>
        </p:nvSpPr>
        <p:spPr>
          <a:xfrm>
            <a:off x="876693" y="2533476"/>
            <a:ext cx="4234394" cy="3447832"/>
          </a:xfrm>
        </p:spPr>
        <p:txBody>
          <a:bodyPr anchor="t">
            <a:normAutofit/>
          </a:bodyPr>
          <a:lstStyle/>
          <a:p>
            <a:pPr marL="0" indent="0">
              <a:buNone/>
            </a:pPr>
            <a:r>
              <a:rPr lang="tr-TR" altLang="tr-TR" sz="1700" dirty="0">
                <a:cs typeface="Arial" panose="020B0604020202020204" pitchFamily="34" charset="0"/>
              </a:rPr>
              <a:t>Çalışanın</a:t>
            </a:r>
            <a:r>
              <a:rPr lang="en-AU" altLang="tr-TR" sz="1700" dirty="0">
                <a:cs typeface="Arial" panose="020B0604020202020204" pitchFamily="34" charset="0"/>
              </a:rPr>
              <a:t>;</a:t>
            </a:r>
            <a:endParaRPr lang="tr-TR" altLang="tr-TR" sz="1700" dirty="0">
              <a:cs typeface="Arial" panose="020B0604020202020204" pitchFamily="34" charset="0"/>
            </a:endParaRPr>
          </a:p>
          <a:p>
            <a:pPr marL="0" indent="0">
              <a:buNone/>
            </a:pPr>
            <a:br>
              <a:rPr lang="en-AU" altLang="tr-TR" sz="1700" dirty="0">
                <a:cs typeface="Arial" panose="020B0604020202020204" pitchFamily="34" charset="0"/>
              </a:rPr>
            </a:br>
            <a:r>
              <a:rPr lang="en-AU" altLang="tr-TR" sz="1700" dirty="0">
                <a:cs typeface="Arial" panose="020B0604020202020204" pitchFamily="34" charset="0"/>
              </a:rPr>
              <a:t>-</a:t>
            </a:r>
            <a:r>
              <a:rPr lang="tr-TR" altLang="tr-TR" sz="1700" dirty="0">
                <a:cs typeface="Arial" panose="020B0604020202020204" pitchFamily="34" charset="0"/>
              </a:rPr>
              <a:t> Y</a:t>
            </a:r>
            <a:r>
              <a:rPr lang="en-AU" altLang="tr-TR" sz="1700" dirty="0" err="1">
                <a:cs typeface="Arial" panose="020B0604020202020204" pitchFamily="34" charset="0"/>
              </a:rPr>
              <a:t>apılacak</a:t>
            </a:r>
            <a:r>
              <a:rPr lang="en-AU" altLang="tr-TR" sz="1700" dirty="0">
                <a:cs typeface="Arial" panose="020B0604020202020204" pitchFamily="34" charset="0"/>
              </a:rPr>
              <a:t> </a:t>
            </a:r>
            <a:r>
              <a:rPr lang="en-AU" altLang="tr-TR" sz="1700" dirty="0" err="1">
                <a:cs typeface="Arial" panose="020B0604020202020204" pitchFamily="34" charset="0"/>
              </a:rPr>
              <a:t>işi</a:t>
            </a:r>
            <a:r>
              <a:rPr lang="en-AU" altLang="tr-TR" sz="1700" dirty="0">
                <a:cs typeface="Arial" panose="020B0604020202020204" pitchFamily="34" charset="0"/>
              </a:rPr>
              <a:t> </a:t>
            </a:r>
            <a:r>
              <a:rPr lang="en-AU" altLang="tr-TR" sz="1700" dirty="0" err="1">
                <a:cs typeface="Arial" panose="020B0604020202020204" pitchFamily="34" charset="0"/>
              </a:rPr>
              <a:t>yürütmeye</a:t>
            </a:r>
            <a:r>
              <a:rPr lang="en-AU" altLang="tr-TR" sz="1700" dirty="0">
                <a:cs typeface="Arial" panose="020B0604020202020204" pitchFamily="34" charset="0"/>
              </a:rPr>
              <a:t> </a:t>
            </a:r>
            <a:r>
              <a:rPr lang="en-AU" altLang="tr-TR" sz="1700" dirty="0" err="1">
                <a:cs typeface="Arial" panose="020B0604020202020204" pitchFamily="34" charset="0"/>
              </a:rPr>
              <a:t>fiziki</a:t>
            </a:r>
            <a:r>
              <a:rPr lang="tr-TR" altLang="tr-TR" sz="1700" dirty="0">
                <a:cs typeface="Arial" panose="020B0604020202020204" pitchFamily="34" charset="0"/>
              </a:rPr>
              <a:t> </a:t>
            </a:r>
            <a:r>
              <a:rPr lang="en-AU" altLang="tr-TR" sz="1700" dirty="0" err="1">
                <a:cs typeface="Arial" panose="020B0604020202020204" pitchFamily="34" charset="0"/>
              </a:rPr>
              <a:t>yapısının</a:t>
            </a:r>
            <a:r>
              <a:rPr lang="en-AU" altLang="tr-TR" sz="1700" dirty="0">
                <a:cs typeface="Arial" panose="020B0604020202020204" pitchFamily="34" charset="0"/>
              </a:rPr>
              <a:t> </a:t>
            </a:r>
            <a:r>
              <a:rPr lang="en-AU" altLang="tr-TR" sz="1700" dirty="0" err="1">
                <a:cs typeface="Arial" panose="020B0604020202020204" pitchFamily="34" charset="0"/>
              </a:rPr>
              <a:t>uygun</a:t>
            </a:r>
            <a:r>
              <a:rPr lang="en-AU" altLang="tr-TR" sz="1700" dirty="0">
                <a:cs typeface="Arial" panose="020B0604020202020204" pitchFamily="34" charset="0"/>
              </a:rPr>
              <a:t> </a:t>
            </a:r>
            <a:r>
              <a:rPr lang="en-AU" altLang="tr-TR" sz="1700" dirty="0" err="1">
                <a:cs typeface="Arial" panose="020B0604020202020204" pitchFamily="34" charset="0"/>
              </a:rPr>
              <a:t>olmaması</a:t>
            </a:r>
            <a:r>
              <a:rPr lang="en-AU" altLang="tr-TR" sz="1700" dirty="0">
                <a:cs typeface="Arial" panose="020B0604020202020204" pitchFamily="34" charset="0"/>
              </a:rPr>
              <a:t>,</a:t>
            </a:r>
            <a:endParaRPr lang="tr-TR" altLang="tr-TR" sz="1700" dirty="0">
              <a:cs typeface="Arial" panose="020B0604020202020204" pitchFamily="34" charset="0"/>
            </a:endParaRPr>
          </a:p>
          <a:p>
            <a:pPr marL="0" indent="0">
              <a:buNone/>
            </a:pPr>
            <a:br>
              <a:rPr lang="en-AU" altLang="tr-TR" sz="1700" dirty="0">
                <a:cs typeface="Arial" panose="020B0604020202020204" pitchFamily="34" charset="0"/>
              </a:rPr>
            </a:br>
            <a:r>
              <a:rPr lang="en-AU" altLang="tr-TR" sz="1700" dirty="0">
                <a:cs typeface="Arial" panose="020B0604020202020204" pitchFamily="34" charset="0"/>
              </a:rPr>
              <a:t>- </a:t>
            </a:r>
            <a:r>
              <a:rPr lang="tr-TR" altLang="tr-TR" sz="1700" dirty="0">
                <a:cs typeface="Arial" panose="020B0604020202020204" pitchFamily="34" charset="0"/>
              </a:rPr>
              <a:t>U</a:t>
            </a:r>
            <a:r>
              <a:rPr lang="en-AU" altLang="tr-TR" sz="1700" dirty="0" err="1">
                <a:cs typeface="Arial" panose="020B0604020202020204" pitchFamily="34" charset="0"/>
              </a:rPr>
              <a:t>ygun</a:t>
            </a:r>
            <a:r>
              <a:rPr lang="en-AU" altLang="tr-TR" sz="1700" dirty="0">
                <a:cs typeface="Arial" panose="020B0604020202020204" pitchFamily="34" charset="0"/>
              </a:rPr>
              <a:t> </a:t>
            </a:r>
            <a:r>
              <a:rPr lang="en-AU" altLang="tr-TR" sz="1700" dirty="0" err="1">
                <a:cs typeface="Arial" panose="020B0604020202020204" pitchFamily="34" charset="0"/>
              </a:rPr>
              <a:t>olmayan</a:t>
            </a:r>
            <a:r>
              <a:rPr lang="en-AU" altLang="tr-TR" sz="1700" dirty="0">
                <a:cs typeface="Arial" panose="020B0604020202020204" pitchFamily="34" charset="0"/>
              </a:rPr>
              <a:t> </a:t>
            </a:r>
            <a:r>
              <a:rPr lang="en-AU" altLang="tr-TR" sz="1700" dirty="0" err="1">
                <a:cs typeface="Arial" panose="020B0604020202020204" pitchFamily="34" charset="0"/>
              </a:rPr>
              <a:t>giysi</a:t>
            </a:r>
            <a:r>
              <a:rPr lang="en-AU" altLang="tr-TR" sz="1700" dirty="0">
                <a:cs typeface="Arial" panose="020B0604020202020204" pitchFamily="34" charset="0"/>
              </a:rPr>
              <a:t>, </a:t>
            </a:r>
            <a:r>
              <a:rPr lang="en-AU" altLang="tr-TR" sz="1700" dirty="0" err="1">
                <a:cs typeface="Arial" panose="020B0604020202020204" pitchFamily="34" charset="0"/>
              </a:rPr>
              <a:t>ayakkabı</a:t>
            </a:r>
            <a:r>
              <a:rPr lang="en-AU" altLang="tr-TR" sz="1700" dirty="0">
                <a:cs typeface="Arial" panose="020B0604020202020204" pitchFamily="34" charset="0"/>
              </a:rPr>
              <a:t> </a:t>
            </a:r>
            <a:r>
              <a:rPr lang="en-AU" altLang="tr-TR" sz="1700" dirty="0" err="1">
                <a:cs typeface="Arial" panose="020B0604020202020204" pitchFamily="34" charset="0"/>
              </a:rPr>
              <a:t>veya</a:t>
            </a:r>
            <a:r>
              <a:rPr lang="en-AU" altLang="tr-TR" sz="1700" dirty="0">
                <a:cs typeface="Arial" panose="020B0604020202020204" pitchFamily="34" charset="0"/>
              </a:rPr>
              <a:t> </a:t>
            </a:r>
            <a:r>
              <a:rPr lang="en-AU" altLang="tr-TR" sz="1700" dirty="0" err="1">
                <a:cs typeface="Arial" panose="020B0604020202020204" pitchFamily="34" charset="0"/>
              </a:rPr>
              <a:t>diğer</a:t>
            </a:r>
            <a:r>
              <a:rPr lang="en-AU" altLang="tr-TR" sz="1700" dirty="0">
                <a:cs typeface="Arial" panose="020B0604020202020204" pitchFamily="34" charset="0"/>
              </a:rPr>
              <a:t> </a:t>
            </a:r>
            <a:r>
              <a:rPr lang="en-AU" altLang="tr-TR" sz="1700" dirty="0" err="1">
                <a:cs typeface="Arial" panose="020B0604020202020204" pitchFamily="34" charset="0"/>
              </a:rPr>
              <a:t>kişisel</a:t>
            </a:r>
            <a:r>
              <a:rPr lang="en-AU" altLang="tr-TR" sz="1700" dirty="0">
                <a:cs typeface="Arial" panose="020B0604020202020204" pitchFamily="34" charset="0"/>
              </a:rPr>
              <a:t> </a:t>
            </a:r>
            <a:r>
              <a:rPr lang="en-AU" altLang="tr-TR" sz="1700" dirty="0" err="1">
                <a:cs typeface="Arial" panose="020B0604020202020204" pitchFamily="34" charset="0"/>
              </a:rPr>
              <a:t>eşyalar</a:t>
            </a:r>
            <a:r>
              <a:rPr lang="tr-TR" altLang="tr-TR" sz="1700" dirty="0">
                <a:cs typeface="Arial" panose="020B0604020202020204" pitchFamily="34" charset="0"/>
              </a:rPr>
              <a:t> </a:t>
            </a:r>
            <a:r>
              <a:rPr lang="en-AU" altLang="tr-TR" sz="1700" dirty="0" err="1">
                <a:cs typeface="Arial" panose="020B0604020202020204" pitchFamily="34" charset="0"/>
              </a:rPr>
              <a:t>kullanması</a:t>
            </a:r>
            <a:r>
              <a:rPr lang="en-AU" altLang="tr-TR" sz="1700" dirty="0">
                <a:cs typeface="Arial" panose="020B0604020202020204" pitchFamily="34" charset="0"/>
              </a:rPr>
              <a:t>,</a:t>
            </a:r>
            <a:endParaRPr lang="tr-TR" altLang="tr-TR" sz="1700" dirty="0">
              <a:cs typeface="Arial" panose="020B0604020202020204" pitchFamily="34" charset="0"/>
            </a:endParaRPr>
          </a:p>
          <a:p>
            <a:pPr marL="0" indent="0">
              <a:buNone/>
            </a:pPr>
            <a:br>
              <a:rPr lang="en-AU" altLang="tr-TR" sz="1700" dirty="0">
                <a:cs typeface="Arial" panose="020B0604020202020204" pitchFamily="34" charset="0"/>
              </a:rPr>
            </a:br>
            <a:r>
              <a:rPr lang="en-AU" altLang="tr-TR" sz="1700" dirty="0">
                <a:cs typeface="Arial" panose="020B0604020202020204" pitchFamily="34" charset="0"/>
              </a:rPr>
              <a:t>- </a:t>
            </a:r>
            <a:r>
              <a:rPr lang="tr-TR" altLang="tr-TR" sz="1700" dirty="0">
                <a:cs typeface="Arial" panose="020B0604020202020204" pitchFamily="34" charset="0"/>
              </a:rPr>
              <a:t>Y</a:t>
            </a:r>
            <a:r>
              <a:rPr lang="en-AU" altLang="tr-TR" sz="1700" dirty="0" err="1">
                <a:cs typeface="Arial" panose="020B0604020202020204" pitchFamily="34" charset="0"/>
              </a:rPr>
              <a:t>eterli</a:t>
            </a:r>
            <a:r>
              <a:rPr lang="en-AU" altLang="tr-TR" sz="1700" dirty="0">
                <a:cs typeface="Arial" panose="020B0604020202020204" pitchFamily="34" charset="0"/>
              </a:rPr>
              <a:t> </a:t>
            </a:r>
            <a:r>
              <a:rPr lang="en-AU" altLang="tr-TR" sz="1700" dirty="0" err="1">
                <a:cs typeface="Arial" panose="020B0604020202020204" pitchFamily="34" charset="0"/>
              </a:rPr>
              <a:t>ve</a:t>
            </a:r>
            <a:r>
              <a:rPr lang="en-AU" altLang="tr-TR" sz="1700" dirty="0">
                <a:cs typeface="Arial" panose="020B0604020202020204" pitchFamily="34" charset="0"/>
              </a:rPr>
              <a:t> </a:t>
            </a:r>
            <a:r>
              <a:rPr lang="en-AU" altLang="tr-TR" sz="1700" dirty="0" err="1">
                <a:cs typeface="Arial" panose="020B0604020202020204" pitchFamily="34" charset="0"/>
              </a:rPr>
              <a:t>uygun</a:t>
            </a:r>
            <a:r>
              <a:rPr lang="en-AU" altLang="tr-TR" sz="1700" dirty="0">
                <a:cs typeface="Arial" panose="020B0604020202020204" pitchFamily="34" charset="0"/>
              </a:rPr>
              <a:t> </a:t>
            </a:r>
            <a:r>
              <a:rPr lang="en-AU" altLang="tr-TR" sz="1700" dirty="0" err="1">
                <a:cs typeface="Arial" panose="020B0604020202020204" pitchFamily="34" charset="0"/>
              </a:rPr>
              <a:t>bilgi</a:t>
            </a:r>
            <a:r>
              <a:rPr lang="en-AU" altLang="tr-TR" sz="1700" dirty="0">
                <a:cs typeface="Arial" panose="020B0604020202020204" pitchFamily="34" charset="0"/>
              </a:rPr>
              <a:t> </a:t>
            </a:r>
            <a:r>
              <a:rPr lang="en-AU" altLang="tr-TR" sz="1700" dirty="0" err="1">
                <a:cs typeface="Arial" panose="020B0604020202020204" pitchFamily="34" charset="0"/>
              </a:rPr>
              <a:t>ve</a:t>
            </a:r>
            <a:r>
              <a:rPr lang="en-AU" altLang="tr-TR" sz="1700" dirty="0">
                <a:cs typeface="Arial" panose="020B0604020202020204" pitchFamily="34" charset="0"/>
              </a:rPr>
              <a:t> </a:t>
            </a:r>
            <a:r>
              <a:rPr lang="en-AU" altLang="tr-TR" sz="1700" dirty="0" err="1">
                <a:cs typeface="Arial" panose="020B0604020202020204" pitchFamily="34" charset="0"/>
              </a:rPr>
              <a:t>eğitime</a:t>
            </a:r>
            <a:r>
              <a:rPr lang="en-AU" altLang="tr-TR" sz="1700" dirty="0">
                <a:cs typeface="Arial" panose="020B0604020202020204" pitchFamily="34" charset="0"/>
              </a:rPr>
              <a:t> </a:t>
            </a:r>
            <a:r>
              <a:rPr lang="en-AU" altLang="tr-TR" sz="1700" dirty="0" err="1">
                <a:cs typeface="Arial" panose="020B0604020202020204" pitchFamily="34" charset="0"/>
              </a:rPr>
              <a:t>sahip</a:t>
            </a:r>
            <a:r>
              <a:rPr lang="en-AU" altLang="tr-TR" sz="1700" dirty="0">
                <a:cs typeface="Arial" panose="020B0604020202020204" pitchFamily="34" charset="0"/>
              </a:rPr>
              <a:t> </a:t>
            </a:r>
            <a:r>
              <a:rPr lang="en-AU" altLang="tr-TR" sz="1700" dirty="0" err="1">
                <a:cs typeface="Arial" panose="020B0604020202020204" pitchFamily="34" charset="0"/>
              </a:rPr>
              <a:t>olmaması,durumunda</a:t>
            </a:r>
            <a:r>
              <a:rPr lang="en-AU" altLang="tr-TR" sz="1700" dirty="0">
                <a:cs typeface="Arial" panose="020B0604020202020204" pitchFamily="34" charset="0"/>
              </a:rPr>
              <a:t> </a:t>
            </a:r>
            <a:endParaRPr lang="tr-TR" altLang="tr-TR" sz="1700" dirty="0">
              <a:cs typeface="Arial" panose="020B0604020202020204" pitchFamily="34" charset="0"/>
            </a:endParaRPr>
          </a:p>
          <a:p>
            <a:pPr marL="0" indent="0">
              <a:buNone/>
            </a:pPr>
            <a:r>
              <a:rPr lang="tr-TR" altLang="tr-TR" sz="1700" dirty="0">
                <a:cs typeface="Arial" panose="020B0604020202020204" pitchFamily="34" charset="0"/>
              </a:rPr>
              <a:t>çalışanlar</a:t>
            </a:r>
            <a:r>
              <a:rPr lang="en-AU" altLang="tr-TR" sz="1700" dirty="0">
                <a:cs typeface="Arial" panose="020B0604020202020204" pitchFamily="34" charset="0"/>
              </a:rPr>
              <a:t> risk </a:t>
            </a:r>
            <a:r>
              <a:rPr lang="en-AU" altLang="tr-TR" sz="1700" dirty="0" err="1">
                <a:cs typeface="Arial" panose="020B0604020202020204" pitchFamily="34" charset="0"/>
              </a:rPr>
              <a:t>altında</a:t>
            </a:r>
            <a:r>
              <a:rPr lang="en-AU" altLang="tr-TR" sz="1700" dirty="0">
                <a:cs typeface="Arial" panose="020B0604020202020204" pitchFamily="34" charset="0"/>
              </a:rPr>
              <a:t> </a:t>
            </a:r>
            <a:r>
              <a:rPr lang="en-AU" altLang="tr-TR" sz="1700" dirty="0" err="1">
                <a:cs typeface="Arial" panose="020B0604020202020204" pitchFamily="34" charset="0"/>
              </a:rPr>
              <a:t>olabilirler</a:t>
            </a:r>
            <a:r>
              <a:rPr lang="tr-TR" altLang="tr-TR" sz="1700" dirty="0">
                <a:cs typeface="Arial" panose="020B0604020202020204" pitchFamily="34" charset="0"/>
              </a:rPr>
              <a:t> !</a:t>
            </a:r>
          </a:p>
        </p:txBody>
      </p:sp>
      <p:pic>
        <p:nvPicPr>
          <p:cNvPr id="3" name="Resim 2" descr="kask, giyim, miğfer, iş giysisi içeren bir resim&#10;&#10;Açıklama otomatik olarak oluşturuldu">
            <a:extLst>
              <a:ext uri="{FF2B5EF4-FFF2-40B4-BE49-F238E27FC236}">
                <a16:creationId xmlns:a16="http://schemas.microsoft.com/office/drawing/2014/main" id="{9150AD9B-22C0-6F71-044A-8324A8BF555A}"/>
              </a:ext>
            </a:extLst>
          </p:cNvPr>
          <p:cNvPicPr>
            <a:picLocks noChangeAspect="1"/>
          </p:cNvPicPr>
          <p:nvPr/>
        </p:nvPicPr>
        <p:blipFill rotWithShape="1">
          <a:blip r:embed="rId3">
            <a:extLst>
              <a:ext uri="{28A0092B-C50C-407E-A947-70E740481C1C}">
                <a14:useLocalDpi xmlns:a14="http://schemas.microsoft.com/office/drawing/2010/main" val="0"/>
              </a:ext>
            </a:extLst>
          </a:blip>
          <a:srcRect l="10464" r="16506" b="-1"/>
          <a:stretch/>
        </p:blipFill>
        <p:spPr>
          <a:xfrm>
            <a:off x="5854890" y="877414"/>
            <a:ext cx="5453545" cy="4984683"/>
          </a:xfrm>
          <a:prstGeom prst="rect">
            <a:avLst/>
          </a:prstGeom>
        </p:spPr>
      </p:pic>
      <p:grpSp>
        <p:nvGrpSpPr>
          <p:cNvPr id="21516" name="Group 21511">
            <a:extLst>
              <a:ext uri="{FF2B5EF4-FFF2-40B4-BE49-F238E27FC236}">
                <a16:creationId xmlns:a16="http://schemas.microsoft.com/office/drawing/2014/main" id="{434FA563-76F6-CDCF-AEA0-A7B78E4464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1513" name="Rectangle 21512">
              <a:extLst>
                <a:ext uri="{FF2B5EF4-FFF2-40B4-BE49-F238E27FC236}">
                  <a16:creationId xmlns:a16="http://schemas.microsoft.com/office/drawing/2014/main" id="{1D2E3CAA-F1BA-6695-301D-22564C382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7" name="Rectangle 21513">
              <a:extLst>
                <a:ext uri="{FF2B5EF4-FFF2-40B4-BE49-F238E27FC236}">
                  <a16:creationId xmlns:a16="http://schemas.microsoft.com/office/drawing/2014/main" id="{2F3F0F2C-04A5-144D-BDCF-C38707289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991</Words>
  <Application>Microsoft Office PowerPoint</Application>
  <PresentationFormat>Geniş ekran</PresentationFormat>
  <Paragraphs>104</Paragraphs>
  <Slides>20</Slides>
  <Notes>15</Notes>
  <HiddenSlides>0</HiddenSlides>
  <MMClips>1</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20</vt:i4>
      </vt:variant>
    </vt:vector>
  </HeadingPairs>
  <TitlesOfParts>
    <vt:vector size="27" baseType="lpstr">
      <vt:lpstr>Aptos</vt:lpstr>
      <vt:lpstr>Aptos Display</vt:lpstr>
      <vt:lpstr>Arial</vt:lpstr>
      <vt:lpstr>Calibri</vt:lpstr>
      <vt:lpstr>Roboto</vt:lpstr>
      <vt:lpstr>Wingdings</vt:lpstr>
      <vt:lpstr>Office Teması</vt:lpstr>
      <vt:lpstr>PowerPoint Sunusu</vt:lpstr>
      <vt:lpstr>ELLE KALDIRMA VE TAŞIMA İŞLERİNDE İŞ SAĞLIĞI VE GÜVENLİĞİ </vt:lpstr>
      <vt:lpstr>PowerPoint Sunusu</vt:lpstr>
      <vt:lpstr>Elle Kaldırma ve Taşıma İşlerinden Kaynaklanabilecek Riskler</vt:lpstr>
      <vt:lpstr>1. Yükle İlgili Risk Faktörleri</vt:lpstr>
      <vt:lpstr>1. Yükle İlgili Risk Faktörleri</vt:lpstr>
      <vt:lpstr>PowerPoint Sunusu</vt:lpstr>
      <vt:lpstr>PowerPoint Sunusu</vt:lpstr>
      <vt:lpstr>2. Bireysel Risk Faktörleri</vt:lpstr>
      <vt:lpstr>PowerPoint Sunusu</vt:lpstr>
      <vt:lpstr>PowerPoint Sunusu</vt:lpstr>
      <vt:lpstr>Elle Taşımada Uyulabilecek Kurallar </vt:lpstr>
      <vt:lpstr>PowerPoint Sunusu</vt:lpstr>
      <vt:lpstr>PowerPoint Sunusu</vt:lpstr>
      <vt:lpstr>PowerPoint Sunusu</vt:lpstr>
      <vt:lpstr>Elle Taşımada Dikkat Edilmesi Gereken Hususlar </vt:lpstr>
      <vt:lpstr>Elle Taşımada Dikkat Edilmesi Gereken Hususlar </vt:lpstr>
      <vt:lpstr>Elle Taşımada Dikkat Edilmesi Gereken Hususlar </vt:lpstr>
      <vt:lpstr>Elle Taşıma İşleri </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ELLE KALDIRMA VE TAŞIMA İŞLERİNDE İŞ SAĞLIĞI VE GÜVENLİĞİ</dc:title>
  <dc:creator>Nazli Albayrak</dc:creator>
  <cp:lastModifiedBy>Erdal Özdemir</cp:lastModifiedBy>
  <cp:revision>2</cp:revision>
  <dcterms:created xsi:type="dcterms:W3CDTF">2024-04-03T12:19:49Z</dcterms:created>
  <dcterms:modified xsi:type="dcterms:W3CDTF">2024-04-15T11:09:04Z</dcterms:modified>
</cp:coreProperties>
</file>